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9" r:id="rId2"/>
    <p:sldId id="2146847147" r:id="rId3"/>
    <p:sldId id="584" r:id="rId4"/>
    <p:sldId id="2146847148" r:id="rId5"/>
    <p:sldId id="2146847149" r:id="rId6"/>
    <p:sldId id="588" r:id="rId7"/>
    <p:sldId id="2146847150" r:id="rId8"/>
    <p:sldId id="2146847158" r:id="rId9"/>
    <p:sldId id="2146847157" r:id="rId10"/>
    <p:sldId id="2146847146" r:id="rId11"/>
    <p:sldId id="2146847151" r:id="rId12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pos="56">
          <p15:clr>
            <a:srgbClr val="A4A3A4"/>
          </p15:clr>
        </p15:guide>
        <p15:guide id="4" pos="453" userDrawn="1">
          <p15:clr>
            <a:srgbClr val="A4A3A4"/>
          </p15:clr>
        </p15:guide>
        <p15:guide id="5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CFCFCF"/>
    <a:srgbClr val="E9E9E9"/>
    <a:srgbClr val="6464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0" autoAdjust="0"/>
    <p:restoredTop sz="88848" autoAdjust="0"/>
  </p:normalViewPr>
  <p:slideViewPr>
    <p:cSldViewPr snapToGrid="0">
      <p:cViewPr varScale="1">
        <p:scale>
          <a:sx n="129" d="100"/>
          <a:sy n="129" d="100"/>
        </p:scale>
        <p:origin x="1620" y="90"/>
      </p:cViewPr>
      <p:guideLst>
        <p:guide orient="horz" pos="167"/>
        <p:guide orient="horz" pos="2901"/>
        <p:guide pos="56"/>
        <p:guide pos="453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16.06.2023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9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16.06.2023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9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CFFDD-70F1-45FB-A4BA-81BC635DAB0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1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65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51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65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4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8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44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9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6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32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8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3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" title="Hintergrun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85"/>
          <a:stretch/>
        </p:blipFill>
        <p:spPr>
          <a:xfrm>
            <a:off x="88374" y="3682800"/>
            <a:ext cx="9055626" cy="1476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90400" y="3795886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4684018"/>
            <a:ext cx="8230072" cy="288032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0000" y="90000"/>
            <a:ext cx="9055100" cy="3569365"/>
          </a:xfrm>
          <a:prstGeom prst="snipRoundRect">
            <a:avLst>
              <a:gd name="adj1" fmla="val 7571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noProof="0" dirty="0"/>
              <a:t>Bild</a:t>
            </a:r>
            <a:r>
              <a:rPr lang="en-US" dirty="0"/>
              <a:t> </a:t>
            </a:r>
            <a:r>
              <a:rPr lang="de-DE" noProof="0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41745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" y="89906"/>
            <a:ext cx="9067817" cy="505359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5120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846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32000" y="1684063"/>
            <a:ext cx="8388472" cy="105968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8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32362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83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19212"/>
            <a:ext cx="7727980" cy="5467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1792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4940240"/>
            <a:ext cx="5629521" cy="1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685153" eaLnBrk="0" hangingPunct="0">
              <a:lnSpc>
                <a:spcPct val="100000"/>
              </a:lnSpc>
              <a:spcBef>
                <a:spcPct val="0"/>
              </a:spcBef>
              <a:spcAft>
                <a:spcPts val="149"/>
              </a:spcAft>
              <a:defRPr sz="747"/>
            </a:lvl1pPr>
          </a:lstStyle>
          <a:p>
            <a:r>
              <a:rPr lang="de-DE" dirty="0"/>
              <a:t>RD NSB - 210.1</a:t>
            </a:r>
          </a:p>
        </p:txBody>
      </p:sp>
    </p:spTree>
    <p:extLst>
      <p:ext uri="{BB962C8B-B14F-4D97-AF65-F5344CB8AC3E}">
        <p14:creationId xmlns:p14="http://schemas.microsoft.com/office/powerpoint/2010/main" val="3105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882188" y="146396"/>
            <a:ext cx="1180724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7882188" y="107262"/>
            <a:ext cx="125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733951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17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157944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142923" y="146396"/>
            <a:ext cx="1919990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Vertraulich" title="Textfeld"/>
          <p:cNvSpPr txBox="1"/>
          <p:nvPr userDrawn="1"/>
        </p:nvSpPr>
        <p:spPr>
          <a:xfrm>
            <a:off x="7096539" y="107262"/>
            <a:ext cx="204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661064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 </a:t>
            </a:r>
          </a:p>
        </p:txBody>
      </p:sp>
      <p:sp>
        <p:nvSpPr>
          <p:cNvPr id="16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7896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6" name="Textplatzhalter 5" descr="Platzhalter für Thema/Version/Datum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81370"/>
            <a:ext cx="8388472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9" name="Gerade Verbindung 18" descr="Weiße Linie" title="Linie"/>
          <p:cNvCxnSpPr/>
          <p:nvPr userDrawn="1"/>
        </p:nvCxnSpPr>
        <p:spPr>
          <a:xfrm>
            <a:off x="360000" y="648000"/>
            <a:ext cx="88018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62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9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11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722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Folientitel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Inhaltsplatzhalter 4" descr="Platzhalter für Text, Tabelle, Bild, Video, Diagramm, Grafik" title="Multi-Platzhalter"/>
          <p:cNvSpPr>
            <a:spLocks noGrp="1"/>
          </p:cNvSpPr>
          <p:nvPr>
            <p:ph sz="quarter" idx="12" hasCustomPrompt="1"/>
          </p:nvPr>
        </p:nvSpPr>
        <p:spPr>
          <a:xfrm>
            <a:off x="590400" y="1198800"/>
            <a:ext cx="8229600" cy="339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 descr="Platzhalter für das Thema und Datum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 descr="Seitenzahl der Folie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66392" y="1198800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8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66400" y="1202400"/>
            <a:ext cx="4053600" cy="33948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57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17442" y="1033200"/>
            <a:ext cx="8726557" cy="382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0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wei rote Linien." title="Headergrafik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" y="90000"/>
            <a:ext cx="9055617" cy="914401"/>
          </a:xfrm>
          <a:prstGeom prst="rect">
            <a:avLst/>
          </a:prstGeom>
        </p:spPr>
      </p:pic>
      <p:sp>
        <p:nvSpPr>
          <p:cNvPr id="2" name="Titelplatzhalter 1" descr="Platzhalter für den Titel der Folie" title="Titelplatzhalter"/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2" descr="Platzhalter für Text" title="Textplatzhalter"/>
          <p:cNvSpPr>
            <a:spLocks noGrp="1"/>
          </p:cNvSpPr>
          <p:nvPr>
            <p:ph type="body" idx="1"/>
          </p:nvPr>
        </p:nvSpPr>
        <p:spPr>
          <a:xfrm>
            <a:off x="5904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3" name="Gerade Verbindung 12" descr="Graue Linie" title="Linie"/>
          <p:cNvCxnSpPr/>
          <p:nvPr userDrawn="1"/>
        </p:nvCxnSpPr>
        <p:spPr>
          <a:xfrm>
            <a:off x="414000" y="4860000"/>
            <a:ext cx="873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 Bundesagentur für Arbeit" title="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896000"/>
            <a:ext cx="1548387" cy="204216"/>
          </a:xfrm>
          <a:prstGeom prst="rect">
            <a:avLst/>
          </a:prstGeom>
        </p:spPr>
      </p:pic>
      <p:sp>
        <p:nvSpPr>
          <p:cNvPr id="5" name="Fußzeilenplatzhalter 4" descr="Platzhalter für das Thema und das Datum der Präsentation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699792" y="4860000"/>
            <a:ext cx="54726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 descr="Seitenzahl der Folie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56" r:id="rId4"/>
    <p:sldLayoutId id="2147483694" r:id="rId5"/>
    <p:sldLayoutId id="2147483650" r:id="rId6"/>
    <p:sldLayoutId id="2147483651" r:id="rId7"/>
    <p:sldLayoutId id="2147483688" r:id="rId8"/>
    <p:sldLayoutId id="2147483652" r:id="rId9"/>
    <p:sldLayoutId id="2147483653" r:id="rId10"/>
    <p:sldLayoutId id="2147483657" r:id="rId11"/>
    <p:sldLayoutId id="2147483695" r:id="rId12"/>
    <p:sldLayoutId id="2147483658" r:id="rId13"/>
    <p:sldLayoutId id="2147483654" r:id="rId14"/>
    <p:sldLayoutId id="2147483655" r:id="rId15"/>
    <p:sldLayoutId id="214748369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iamantimunternehmen.de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diamantimunternehmen.de/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sruhe-rastatt.wfb@arbeitsagentur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stade.arbeitgeber@arbeitsagentur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itsagentur.de/weiterbildungssuche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arbeitsagentur.de/kursnet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arbeitsagentur.de/weiterbildungssuche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27296"/>
          <a:stretch>
            <a:fillRect/>
          </a:stretch>
        </p:blipFill>
        <p:spPr>
          <a:xfrm>
            <a:off x="89848" y="457199"/>
            <a:ext cx="9054152" cy="390960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9848" y="1140961"/>
            <a:ext cx="8735024" cy="1871621"/>
          </a:xfrm>
        </p:spPr>
        <p:txBody>
          <a:bodyPr/>
          <a:lstStyle/>
          <a:p>
            <a:r>
              <a:rPr lang="de-DE" sz="2800" dirty="0"/>
              <a:t>Weiterbildungsförderung für Beschäftigte  </a:t>
            </a:r>
            <a:br>
              <a:rPr lang="de-DE" sz="2800" dirty="0"/>
            </a:br>
            <a:br>
              <a:rPr lang="de-DE" sz="2000" dirty="0"/>
            </a:br>
            <a:r>
              <a:rPr lang="de-DE" sz="2000" i="1" dirty="0"/>
              <a:t>Mit einer vorausschauenden Personalentwicklung den zukünftigen Herausforderungen begegnen</a:t>
            </a:r>
            <a:r>
              <a:rPr lang="de-DE" dirty="0"/>
              <a:t> </a:t>
            </a:r>
            <a:endParaRPr lang="de-DE" sz="28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xfrm>
            <a:off x="89848" y="4425807"/>
            <a:ext cx="1559920" cy="590400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101A6BD-6B78-4780-BAFF-B6EFCB9EA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911" y="4425807"/>
            <a:ext cx="1471961" cy="4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052C2115-70BF-4A8A-AFF7-E4650D7B6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219075"/>
            <a:ext cx="7727950" cy="5461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 Unicode MS" pitchFamily="34" charset="-128"/>
              <a:buNone/>
            </a:pPr>
            <a:r>
              <a:rPr lang="de-DE" sz="1793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Förderung von Beschäftigten      </a:t>
            </a:r>
          </a:p>
          <a:p>
            <a:pPr marL="0" indent="0">
              <a:buNone/>
            </a:pPr>
            <a:endParaRPr lang="de-DE" sz="4484" dirty="0"/>
          </a:p>
          <a:p>
            <a:pPr lvl="1"/>
            <a:endParaRPr lang="de-DE" sz="100" dirty="0"/>
          </a:p>
          <a:p>
            <a:pPr lvl="1"/>
            <a:endParaRPr lang="de-DE" sz="100" dirty="0"/>
          </a:p>
          <a:p>
            <a:pPr marL="0" indent="0">
              <a:buNone/>
            </a:pPr>
            <a:endParaRPr lang="de-DE" dirty="0"/>
          </a:p>
          <a:p>
            <a:endParaRPr lang="de-DE" sz="1793" dirty="0"/>
          </a:p>
          <a:p>
            <a:endParaRPr lang="de-DE" sz="1793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600B93ED-4904-4E78-AB98-F9C71AA6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9" y="1038225"/>
            <a:ext cx="6567559" cy="379020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4E3E74B-63AC-4FE2-AE2E-B999A8B7F557}"/>
              </a:ext>
            </a:extLst>
          </p:cNvPr>
          <p:cNvSpPr txBox="1">
            <a:spLocks/>
          </p:cNvSpPr>
          <p:nvPr/>
        </p:nvSpPr>
        <p:spPr>
          <a:xfrm>
            <a:off x="695325" y="514458"/>
            <a:ext cx="6241057" cy="40853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e-DE" sz="1792" b="1" kern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495" dirty="0">
                <a:solidFill>
                  <a:schemeClr val="tx1"/>
                </a:solidFill>
              </a:rPr>
              <a:t>Fachkräftesicherung – Projekt Diamant im Unternehmen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ACC1F7-E6A6-4D0F-9CCD-FD0B333A84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32158" y="173998"/>
            <a:ext cx="809198" cy="748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5E2598C-AB17-43E3-A44B-A0BE159EDF52}"/>
              </a:ext>
            </a:extLst>
          </p:cNvPr>
          <p:cNvSpPr/>
          <p:nvPr/>
        </p:nvSpPr>
        <p:spPr>
          <a:xfrm>
            <a:off x="2485499" y="4774168"/>
            <a:ext cx="41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https://www.diamantimunternehmen.de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3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94998" y="1219021"/>
            <a:ext cx="4085158" cy="343037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999" y="219212"/>
            <a:ext cx="7727980" cy="680320"/>
          </a:xfrm>
        </p:spPr>
        <p:txBody>
          <a:bodyPr/>
          <a:lstStyle/>
          <a:p>
            <a:r>
              <a:rPr lang="de-DE" sz="2000" dirty="0">
                <a:solidFill>
                  <a:srgbClr val="000000"/>
                </a:solidFill>
                <a:latin typeface="Arial" charset="0"/>
              </a:rPr>
              <a:t>Sie sind an einer individuellen Beratung interessiert? </a:t>
            </a:r>
            <a:br>
              <a:rPr lang="de-DE" sz="2000" dirty="0">
                <a:solidFill>
                  <a:srgbClr val="000000"/>
                </a:solidFill>
                <a:latin typeface="Arial" charset="0"/>
              </a:rPr>
            </a:br>
            <a:r>
              <a:rPr lang="de-DE" sz="2000" dirty="0">
                <a:solidFill>
                  <a:schemeClr val="tx1"/>
                </a:solidFill>
              </a:rPr>
              <a:t>Kommen Sie gerne auf uns zu!</a:t>
            </a:r>
          </a:p>
        </p:txBody>
      </p:sp>
      <p:sp>
        <p:nvSpPr>
          <p:cNvPr id="3" name="Rechteck 2"/>
          <p:cNvSpPr/>
          <p:nvPr/>
        </p:nvSpPr>
        <p:spPr>
          <a:xfrm>
            <a:off x="694999" y="1219021"/>
            <a:ext cx="419667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</a:pPr>
            <a:r>
              <a:rPr lang="de-DE" sz="1400" dirty="0">
                <a:latin typeface="Arial" panose="020B0604020202020204" pitchFamily="34" charset="0"/>
              </a:rPr>
              <a:t>Agentur für Arbeit Karlsruhe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Claudia Jost			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Claudia </a:t>
            </a:r>
            <a:r>
              <a:rPr lang="de-DE" sz="1400" dirty="0" err="1">
                <a:latin typeface="Arial" panose="020B0604020202020204" pitchFamily="34" charset="0"/>
              </a:rPr>
              <a:t>Musso</a:t>
            </a:r>
            <a:endParaRPr lang="de-DE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Sarah Jeck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André Steinbrinker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Laura Siebert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Bettina Köhler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</a:pPr>
            <a:endParaRPr lang="de-DE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80000"/>
            </a:pPr>
            <a:r>
              <a:rPr lang="de-DE" sz="1400" b="1" dirty="0">
                <a:latin typeface="Arial" panose="020B0604020202020204" pitchFamily="34" charset="0"/>
              </a:rPr>
              <a:t>Tel.: 0721/823-2317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80000"/>
            </a:pPr>
            <a:r>
              <a:rPr lang="de-DE" sz="1400" dirty="0">
                <a:latin typeface="Arial" panose="020B0604020202020204" pitchFamily="34" charset="0"/>
              </a:rPr>
              <a:t>E-Mail: </a:t>
            </a:r>
            <a:r>
              <a:rPr lang="de-DE" sz="1400" dirty="0">
                <a:latin typeface="Arial" panose="020B0604020202020204" pitchFamily="34" charset="0"/>
                <a:hlinkClick r:id="rId3"/>
              </a:rPr>
              <a:t>karlsruhe-rastatt.wfb@arbeitsagentur.de</a:t>
            </a:r>
            <a:endParaRPr lang="de-DE" sz="1400" dirty="0">
              <a:latin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0DC255-4B30-4D90-BF98-B2F73BC54363}"/>
              </a:ext>
            </a:extLst>
          </p:cNvPr>
          <p:cNvSpPr/>
          <p:nvPr/>
        </p:nvSpPr>
        <p:spPr>
          <a:xfrm>
            <a:off x="4891669" y="1219021"/>
            <a:ext cx="4085158" cy="343037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</a:pPr>
            <a:r>
              <a:rPr lang="de-DE" sz="1400" dirty="0">
                <a:latin typeface="Arial" panose="020B0604020202020204" pitchFamily="34" charset="0"/>
              </a:rPr>
              <a:t>Agentur für Arbeit Stade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Bernd Lukasczyk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Ilka Dicks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</a:pPr>
            <a:r>
              <a:rPr lang="de-DE" sz="1400" dirty="0">
                <a:latin typeface="Arial" panose="020B0604020202020204" pitchFamily="34" charset="0"/>
              </a:rPr>
              <a:t>Sandra Bremer 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</a:pPr>
            <a:endParaRPr lang="de-DE" sz="9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SzPct val="80000"/>
            </a:pPr>
            <a:endParaRPr lang="de-DE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80000"/>
            </a:pPr>
            <a:r>
              <a:rPr lang="de-DE" sz="1400" b="1" dirty="0">
                <a:latin typeface="Arial" panose="020B0604020202020204" pitchFamily="34" charset="0"/>
              </a:rPr>
              <a:t>Tel.: 04141/926-487 bzw.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80000"/>
            </a:pPr>
            <a:r>
              <a:rPr lang="de-DE" sz="1400" b="1" dirty="0">
                <a:latin typeface="Arial" panose="020B0604020202020204" pitchFamily="34" charset="0"/>
              </a:rPr>
              <a:t>Tel.: 0800/45555-20 Hotline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80000"/>
            </a:pPr>
            <a:r>
              <a:rPr lang="de-DE" sz="1400" dirty="0">
                <a:latin typeface="Arial" panose="020B0604020202020204" pitchFamily="34" charset="0"/>
              </a:rPr>
              <a:t>E-Mail: </a:t>
            </a:r>
            <a:r>
              <a:rPr lang="de-DE" sz="1400" dirty="0">
                <a:latin typeface="Arial" panose="020B0604020202020204" pitchFamily="34" charset="0"/>
                <a:hlinkClick r:id="rId4"/>
              </a:rPr>
              <a:t>stade.arbeitgeber@arbeitsagentur.de</a:t>
            </a:r>
            <a:endParaRPr lang="de-D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04" y="307182"/>
            <a:ext cx="7727980" cy="31657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Weiterbildungsförderung für Beschäftigte (WfB)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4241E3F-6D8F-4E9B-9D2C-C71D9BB62366}"/>
              </a:ext>
            </a:extLst>
          </p:cNvPr>
          <p:cNvSpPr/>
          <p:nvPr/>
        </p:nvSpPr>
        <p:spPr>
          <a:xfrm>
            <a:off x="1793082" y="1350169"/>
            <a:ext cx="5257800" cy="4071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Weiterbildungsförderung für Beschäftigte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17C250E-1AD0-4C3A-BFB8-26B0940D4B14}"/>
              </a:ext>
            </a:extLst>
          </p:cNvPr>
          <p:cNvSpPr/>
          <p:nvPr/>
        </p:nvSpPr>
        <p:spPr>
          <a:xfrm>
            <a:off x="1793082" y="2021682"/>
            <a:ext cx="2343150" cy="814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Abschlussorientierte Qualifizierung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EECF095-9346-4C62-B08E-29695CEB0EBA}"/>
              </a:ext>
            </a:extLst>
          </p:cNvPr>
          <p:cNvSpPr/>
          <p:nvPr/>
        </p:nvSpPr>
        <p:spPr>
          <a:xfrm>
            <a:off x="4707733" y="2021682"/>
            <a:ext cx="2343149" cy="814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dirty="0"/>
              <a:t>Anpassungs- qualifizierungen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F02B099-5125-4F81-9753-C4B8ECECD487}"/>
              </a:ext>
            </a:extLst>
          </p:cNvPr>
          <p:cNvSpPr/>
          <p:nvPr/>
        </p:nvSpPr>
        <p:spPr>
          <a:xfrm>
            <a:off x="2021682" y="3064669"/>
            <a:ext cx="2114550" cy="3000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Einzelumschulung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9341327F-D40E-40BC-ADFB-5953D588EC54}"/>
              </a:ext>
            </a:extLst>
          </p:cNvPr>
          <p:cNvSpPr/>
          <p:nvPr/>
        </p:nvSpPr>
        <p:spPr>
          <a:xfrm>
            <a:off x="2021682" y="3576635"/>
            <a:ext cx="2114550" cy="3000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Teilqualifizierung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8505B281-E2CA-4FBC-B404-1736706E740C}"/>
              </a:ext>
            </a:extLst>
          </p:cNvPr>
          <p:cNvSpPr/>
          <p:nvPr/>
        </p:nvSpPr>
        <p:spPr>
          <a:xfrm>
            <a:off x="2021682" y="4088601"/>
            <a:ext cx="2114550" cy="3000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Externenprüfung</a:t>
            </a:r>
          </a:p>
        </p:txBody>
      </p: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10EB7404-939B-4BDE-8A07-87F72CB1BB63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1668069" y="2861074"/>
            <a:ext cx="478629" cy="228598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D6951722-FCDB-4FFA-A2D9-14D10C3B1644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1651399" y="3356371"/>
            <a:ext cx="511966" cy="22860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341E3B76-3BF6-49BE-924E-5DC6481D4E54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1652591" y="3869529"/>
            <a:ext cx="509582" cy="22860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EB3DE921-F3F3-424E-AF3C-79892FA1FA8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3561161" y="1160860"/>
            <a:ext cx="264319" cy="1457325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F09F7FC3-84E0-4BF2-BF75-EB51B57507B8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rot="16200000" flipH="1">
            <a:off x="5018486" y="1160859"/>
            <a:ext cx="264319" cy="145732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87A0F709-B49B-41A0-9F16-C1C935DAE859}"/>
              </a:ext>
            </a:extLst>
          </p:cNvPr>
          <p:cNvSpPr/>
          <p:nvPr/>
        </p:nvSpPr>
        <p:spPr>
          <a:xfrm>
            <a:off x="306845" y="2089727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/>
              <a:t>§81 SGB III:</a:t>
            </a:r>
          </a:p>
          <a:p>
            <a:r>
              <a:rPr lang="de-DE" sz="1200" b="1" dirty="0"/>
              <a:t>Nachträglicher</a:t>
            </a:r>
            <a:br>
              <a:rPr lang="de-DE" sz="1200" b="1" dirty="0"/>
            </a:br>
            <a:r>
              <a:rPr lang="de-DE" sz="1200" b="1" dirty="0"/>
              <a:t>Berufsabschluss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521361-5D6E-4213-BA32-6D68D5BC3ADB}"/>
              </a:ext>
            </a:extLst>
          </p:cNvPr>
          <p:cNvSpPr/>
          <p:nvPr/>
        </p:nvSpPr>
        <p:spPr>
          <a:xfrm>
            <a:off x="7140647" y="2089727"/>
            <a:ext cx="1211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/>
              <a:t>§82 SGB III:</a:t>
            </a:r>
            <a:br>
              <a:rPr lang="de-DE" sz="1200" b="1" dirty="0"/>
            </a:br>
            <a:r>
              <a:rPr lang="de-DE" sz="1200" b="1" dirty="0"/>
              <a:t>Weiterbildung</a:t>
            </a:r>
          </a:p>
        </p:txBody>
      </p:sp>
    </p:spTree>
    <p:extLst>
      <p:ext uri="{BB962C8B-B14F-4D97-AF65-F5344CB8AC3E}">
        <p14:creationId xmlns:p14="http://schemas.microsoft.com/office/powerpoint/2010/main" val="25602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EE1D8-46EC-4996-AA2E-DC4EF804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Qualifizierungen und Weiterbildungsmöglichkeiten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B6199-D957-41C3-85DD-5B2DFA3C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51" y="1064985"/>
            <a:ext cx="4053608" cy="339447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§81 SGB III: Berufsabschluss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Zielgruppe:</a:t>
            </a:r>
            <a:br>
              <a:rPr lang="de-DE" sz="1800" dirty="0"/>
            </a:br>
            <a:r>
              <a:rPr lang="de-DE" sz="1800" dirty="0"/>
              <a:t>Geringqualifizierte, sozial-versicherungspflichtig Beschäftigte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Ziel:</a:t>
            </a:r>
            <a:br>
              <a:rPr lang="de-DE" sz="1800" dirty="0"/>
            </a:br>
            <a:r>
              <a:rPr lang="de-DE" sz="1800" dirty="0"/>
              <a:t>Nachträglicher Erwerb eines anerkannten Berufsabschlusses - </a:t>
            </a:r>
            <a:br>
              <a:rPr lang="de-DE" sz="1800" dirty="0"/>
            </a:br>
            <a:r>
              <a:rPr lang="de-DE" sz="1800" dirty="0"/>
              <a:t>„Aus Helfern Fachkräfte machen“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Praxisbeispiele:</a:t>
            </a:r>
            <a:br>
              <a:rPr lang="de-DE" sz="1800" dirty="0"/>
            </a:br>
            <a:r>
              <a:rPr lang="de-DE" sz="1800" dirty="0"/>
              <a:t>IT-Fachkraft,</a:t>
            </a:r>
            <a:br>
              <a:rPr lang="de-DE" sz="1800" dirty="0"/>
            </a:br>
            <a:r>
              <a:rPr lang="de-DE" sz="1800" dirty="0"/>
              <a:t>Pflegefachkraft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DCCAC-B84C-405E-8ED2-800AA0B388F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66392" y="1064985"/>
            <a:ext cx="4053608" cy="339447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§82 SGB III: Weiterbildung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Zielgruppe:</a:t>
            </a:r>
            <a:br>
              <a:rPr lang="de-DE" sz="1800" dirty="0"/>
            </a:br>
            <a:r>
              <a:rPr lang="de-DE" sz="1800" dirty="0"/>
              <a:t>Sozialvers.pflichtig Beschäftigte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Ziel:</a:t>
            </a:r>
            <a:br>
              <a:rPr lang="de-DE" sz="1800" dirty="0"/>
            </a:br>
            <a:r>
              <a:rPr lang="de-DE" sz="1800" dirty="0"/>
              <a:t>Erreichung eines für den Beruf erforderlichen Wissensstandes - Anpassungsqualifizierung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Praxisbeispiele:</a:t>
            </a:r>
            <a:br>
              <a:rPr lang="de-DE" sz="1800" dirty="0"/>
            </a:br>
            <a:r>
              <a:rPr lang="de-DE" sz="1800" dirty="0"/>
              <a:t>LKW-Führerschein,</a:t>
            </a:r>
            <a:br>
              <a:rPr lang="de-DE" sz="1800" dirty="0"/>
            </a:br>
            <a:r>
              <a:rPr lang="de-DE" sz="1800" dirty="0"/>
              <a:t>Manuelle Lymphdrainage 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095B88-CA08-4839-AB93-834EAB27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09" y="3575326"/>
            <a:ext cx="1062912" cy="11586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D39158-FF04-4596-9468-6D7B4666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785" y="3575326"/>
            <a:ext cx="1062748" cy="115131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87C9F3F-8C74-46C0-B1F5-7BBF5C750F4F}"/>
              </a:ext>
            </a:extLst>
          </p:cNvPr>
          <p:cNvCxnSpPr>
            <a:stCxn id="2" idx="2"/>
          </p:cNvCxnSpPr>
          <p:nvPr/>
        </p:nvCxnSpPr>
        <p:spPr>
          <a:xfrm flipH="1">
            <a:off x="4698380" y="1001250"/>
            <a:ext cx="6820" cy="3858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4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999" y="219212"/>
            <a:ext cx="7984976" cy="695855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Abschlussorientierte Qualifizierung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§81 SGB III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133581" y="3947079"/>
            <a:ext cx="4449745" cy="213701"/>
          </a:xfrm>
          <a:prstGeom prst="rect">
            <a:avLst/>
          </a:prstGeom>
          <a:solidFill>
            <a:srgbClr val="CFCFCF"/>
          </a:solidFill>
          <a:ln w="12700">
            <a:noFill/>
            <a:miter lim="800000"/>
            <a:headEnd/>
            <a:tailEnd/>
          </a:ln>
        </p:spPr>
        <p:txBody>
          <a:bodyPr wrap="none" lIns="93935" tIns="46969" rIns="93935" bIns="46969" anchor="ctr"/>
          <a:lstStyle/>
          <a:p>
            <a:pPr algn="ctr" defTabSz="939800"/>
            <a:r>
              <a:rPr lang="de-DE" sz="1400" b="1" dirty="0">
                <a:solidFill>
                  <a:schemeClr val="bg1"/>
                </a:solidFill>
              </a:rPr>
              <a:t>Externenprüfung</a:t>
            </a:r>
            <a:endParaRPr lang="de-DE" sz="1400" b="1" noProof="1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10532" y="1338218"/>
            <a:ext cx="4449745" cy="21370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93935" tIns="46969" rIns="93935" bIns="46969" anchor="ctr"/>
          <a:lstStyle/>
          <a:p>
            <a:pPr algn="ctr" defTabSz="939800"/>
            <a:r>
              <a:rPr lang="de-DE" sz="1400" b="1" noProof="1">
                <a:solidFill>
                  <a:schemeClr val="bg1"/>
                </a:solidFill>
              </a:rPr>
              <a:t>Umschulung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112049" y="2633056"/>
            <a:ext cx="4448228" cy="212616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wrap="none" lIns="93935" tIns="46969" rIns="93935" bIns="46969" anchor="ctr"/>
          <a:lstStyle/>
          <a:p>
            <a:pPr algn="ctr" defTabSz="939800"/>
            <a:r>
              <a:rPr lang="de-DE" sz="1400" b="1" dirty="0">
                <a:solidFill>
                  <a:schemeClr val="bg1"/>
                </a:solidFill>
              </a:rPr>
              <a:t>Teilqualifizierung</a:t>
            </a:r>
            <a:endParaRPr lang="de-DE" sz="1400" b="1" noProof="1">
              <a:solidFill>
                <a:schemeClr val="bg1"/>
              </a:solidFill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694999" y="1275575"/>
            <a:ext cx="1782070" cy="1206122"/>
          </a:xfrm>
          <a:custGeom>
            <a:avLst/>
            <a:gdLst>
              <a:gd name="T0" fmla="*/ 2407913 w 1754"/>
              <a:gd name="T1" fmla="*/ 430444 h 1213"/>
              <a:gd name="T2" fmla="*/ 2376154 w 1754"/>
              <a:gd name="T3" fmla="*/ 433323 h 1213"/>
              <a:gd name="T4" fmla="*/ 2325628 w 1754"/>
              <a:gd name="T5" fmla="*/ 449159 h 1213"/>
              <a:gd name="T6" fmla="*/ 2256336 w 1754"/>
              <a:gd name="T7" fmla="*/ 430444 h 1213"/>
              <a:gd name="T8" fmla="*/ 2215915 w 1754"/>
              <a:gd name="T9" fmla="*/ 357024 h 1213"/>
              <a:gd name="T10" fmla="*/ 2220246 w 1754"/>
              <a:gd name="T11" fmla="*/ 338309 h 1213"/>
              <a:gd name="T12" fmla="*/ 2250561 w 1754"/>
              <a:gd name="T13" fmla="*/ 298000 h 1213"/>
              <a:gd name="T14" fmla="*/ 2338621 w 1754"/>
              <a:gd name="T15" fmla="*/ 287922 h 1213"/>
              <a:gd name="T16" fmla="*/ 2386259 w 1754"/>
              <a:gd name="T17" fmla="*/ 319594 h 1213"/>
              <a:gd name="T18" fmla="*/ 2409357 w 1754"/>
              <a:gd name="T19" fmla="*/ 357024 h 1213"/>
              <a:gd name="T20" fmla="*/ 2444003 w 1754"/>
              <a:gd name="T21" fmla="*/ 359903 h 1213"/>
              <a:gd name="T22" fmla="*/ 2454108 w 1754"/>
              <a:gd name="T23" fmla="*/ 351265 h 1213"/>
              <a:gd name="T24" fmla="*/ 2172607 w 1754"/>
              <a:gd name="T25" fmla="*/ 25913 h 1213"/>
              <a:gd name="T26" fmla="*/ 1722207 w 1754"/>
              <a:gd name="T27" fmla="*/ 2879 h 1213"/>
              <a:gd name="T28" fmla="*/ 1286241 w 1754"/>
              <a:gd name="T29" fmla="*/ 69101 h 1213"/>
              <a:gd name="T30" fmla="*/ 871930 w 1754"/>
              <a:gd name="T31" fmla="*/ 218821 h 1213"/>
              <a:gd name="T32" fmla="*/ 496596 w 1754"/>
              <a:gd name="T33" fmla="*/ 443401 h 1213"/>
              <a:gd name="T34" fmla="*/ 168900 w 1754"/>
              <a:gd name="T35" fmla="*/ 737082 h 1213"/>
              <a:gd name="T36" fmla="*/ 206434 w 1754"/>
              <a:gd name="T37" fmla="*/ 1095545 h 1213"/>
              <a:gd name="T38" fmla="*/ 212208 w 1754"/>
              <a:gd name="T39" fmla="*/ 1114260 h 1213"/>
              <a:gd name="T40" fmla="*/ 193441 w 1754"/>
              <a:gd name="T41" fmla="*/ 1140173 h 1213"/>
              <a:gd name="T42" fmla="*/ 145803 w 1754"/>
              <a:gd name="T43" fmla="*/ 1154569 h 1213"/>
              <a:gd name="T44" fmla="*/ 99608 w 1754"/>
              <a:gd name="T45" fmla="*/ 1200637 h 1213"/>
              <a:gd name="T46" fmla="*/ 99608 w 1754"/>
              <a:gd name="T47" fmla="*/ 1287013 h 1213"/>
              <a:gd name="T48" fmla="*/ 122705 w 1754"/>
              <a:gd name="T49" fmla="*/ 1311487 h 1213"/>
              <a:gd name="T50" fmla="*/ 154464 w 1754"/>
              <a:gd name="T51" fmla="*/ 1324443 h 1213"/>
              <a:gd name="T52" fmla="*/ 233862 w 1754"/>
              <a:gd name="T53" fmla="*/ 1292772 h 1213"/>
              <a:gd name="T54" fmla="*/ 262734 w 1754"/>
              <a:gd name="T55" fmla="*/ 1236627 h 1213"/>
              <a:gd name="T56" fmla="*/ 259847 w 1754"/>
              <a:gd name="T57" fmla="*/ 1186241 h 1213"/>
              <a:gd name="T58" fmla="*/ 275726 w 1754"/>
              <a:gd name="T59" fmla="*/ 1158888 h 1213"/>
              <a:gd name="T60" fmla="*/ 858938 w 1754"/>
              <a:gd name="T61" fmla="*/ 1567738 h 1213"/>
              <a:gd name="T62" fmla="*/ 883479 w 1754"/>
              <a:gd name="T63" fmla="*/ 1561980 h 1213"/>
              <a:gd name="T64" fmla="*/ 896471 w 1754"/>
              <a:gd name="T65" fmla="*/ 1534627 h 1213"/>
              <a:gd name="T66" fmla="*/ 900802 w 1754"/>
              <a:gd name="T67" fmla="*/ 1479922 h 1213"/>
              <a:gd name="T68" fmla="*/ 949884 w 1754"/>
              <a:gd name="T69" fmla="*/ 1425216 h 1213"/>
              <a:gd name="T70" fmla="*/ 1032169 w 1754"/>
              <a:gd name="T71" fmla="*/ 1420897 h 1213"/>
              <a:gd name="T72" fmla="*/ 1048049 w 1754"/>
              <a:gd name="T73" fmla="*/ 1429535 h 1213"/>
              <a:gd name="T74" fmla="*/ 1071146 w 1754"/>
              <a:gd name="T75" fmla="*/ 1475603 h 1213"/>
              <a:gd name="T76" fmla="*/ 1043718 w 1754"/>
              <a:gd name="T77" fmla="*/ 1559100 h 1213"/>
              <a:gd name="T78" fmla="*/ 996079 w 1754"/>
              <a:gd name="T79" fmla="*/ 1589332 h 1213"/>
              <a:gd name="T80" fmla="*/ 949884 w 1754"/>
              <a:gd name="T81" fmla="*/ 1595091 h 1213"/>
              <a:gd name="T82" fmla="*/ 1105792 w 1754"/>
              <a:gd name="T83" fmla="*/ 1746250 h 1213"/>
              <a:gd name="T84" fmla="*/ 1149100 w 1754"/>
              <a:gd name="T85" fmla="*/ 1690105 h 1213"/>
              <a:gd name="T86" fmla="*/ 1273249 w 1754"/>
              <a:gd name="T87" fmla="*/ 1566299 h 1213"/>
              <a:gd name="T88" fmla="*/ 1419052 w 1754"/>
              <a:gd name="T89" fmla="*/ 1469844 h 1213"/>
              <a:gd name="T90" fmla="*/ 1580735 w 1754"/>
              <a:gd name="T91" fmla="*/ 1402182 h 1213"/>
              <a:gd name="T92" fmla="*/ 1753966 w 1754"/>
              <a:gd name="T93" fmla="*/ 1369071 h 1213"/>
              <a:gd name="T94" fmla="*/ 1930084 w 1754"/>
              <a:gd name="T95" fmla="*/ 1369071 h 1213"/>
              <a:gd name="T96" fmla="*/ 2110533 w 1754"/>
              <a:gd name="T97" fmla="*/ 1406501 h 1213"/>
              <a:gd name="T98" fmla="*/ 2205810 w 1754"/>
              <a:gd name="T99" fmla="*/ 1210714 h 1213"/>
              <a:gd name="T100" fmla="*/ 2227464 w 1754"/>
              <a:gd name="T101" fmla="*/ 1252463 h 1213"/>
              <a:gd name="T102" fmla="*/ 2269328 w 1754"/>
              <a:gd name="T103" fmla="*/ 1288453 h 1213"/>
              <a:gd name="T104" fmla="*/ 2357387 w 1754"/>
              <a:gd name="T105" fmla="*/ 1288453 h 1213"/>
              <a:gd name="T106" fmla="*/ 2393477 w 1754"/>
              <a:gd name="T107" fmla="*/ 1252463 h 1213"/>
              <a:gd name="T108" fmla="*/ 2397808 w 1754"/>
              <a:gd name="T109" fmla="*/ 1233748 h 1213"/>
              <a:gd name="T110" fmla="*/ 2367492 w 1754"/>
              <a:gd name="T111" fmla="*/ 1156009 h 1213"/>
              <a:gd name="T112" fmla="*/ 2301087 w 1754"/>
              <a:gd name="T113" fmla="*/ 1128656 h 1213"/>
              <a:gd name="T114" fmla="*/ 2247674 w 1754"/>
              <a:gd name="T115" fmla="*/ 1141613 h 1213"/>
              <a:gd name="T116" fmla="*/ 2218802 w 1754"/>
              <a:gd name="T117" fmla="*/ 1137294 h 1213"/>
              <a:gd name="T118" fmla="*/ 2204366 w 1754"/>
              <a:gd name="T119" fmla="*/ 1117139 h 12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54"/>
              <a:gd name="T181" fmla="*/ 0 h 1213"/>
              <a:gd name="T182" fmla="*/ 1754 w 1754"/>
              <a:gd name="T183" fmla="*/ 1213 h 12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54" h="1213">
                <a:moveTo>
                  <a:pt x="1623" y="483"/>
                </a:moveTo>
                <a:lnTo>
                  <a:pt x="1678" y="312"/>
                </a:lnTo>
                <a:lnTo>
                  <a:pt x="1675" y="308"/>
                </a:lnTo>
                <a:lnTo>
                  <a:pt x="1672" y="303"/>
                </a:lnTo>
                <a:lnTo>
                  <a:pt x="1668" y="299"/>
                </a:lnTo>
                <a:lnTo>
                  <a:pt x="1664" y="298"/>
                </a:lnTo>
                <a:lnTo>
                  <a:pt x="1659" y="296"/>
                </a:lnTo>
                <a:lnTo>
                  <a:pt x="1655" y="296"/>
                </a:lnTo>
                <a:lnTo>
                  <a:pt x="1650" y="298"/>
                </a:lnTo>
                <a:lnTo>
                  <a:pt x="1646" y="301"/>
                </a:lnTo>
                <a:lnTo>
                  <a:pt x="1640" y="303"/>
                </a:lnTo>
                <a:lnTo>
                  <a:pt x="1633" y="308"/>
                </a:lnTo>
                <a:lnTo>
                  <a:pt x="1626" y="309"/>
                </a:lnTo>
                <a:lnTo>
                  <a:pt x="1618" y="311"/>
                </a:lnTo>
                <a:lnTo>
                  <a:pt x="1611" y="312"/>
                </a:lnTo>
                <a:lnTo>
                  <a:pt x="1604" y="312"/>
                </a:lnTo>
                <a:lnTo>
                  <a:pt x="1595" y="312"/>
                </a:lnTo>
                <a:lnTo>
                  <a:pt x="1586" y="309"/>
                </a:lnTo>
                <a:lnTo>
                  <a:pt x="1575" y="305"/>
                </a:lnTo>
                <a:lnTo>
                  <a:pt x="1563" y="299"/>
                </a:lnTo>
                <a:lnTo>
                  <a:pt x="1554" y="290"/>
                </a:lnTo>
                <a:lnTo>
                  <a:pt x="1545" y="282"/>
                </a:lnTo>
                <a:lnTo>
                  <a:pt x="1541" y="270"/>
                </a:lnTo>
                <a:lnTo>
                  <a:pt x="1537" y="260"/>
                </a:lnTo>
                <a:lnTo>
                  <a:pt x="1535" y="248"/>
                </a:lnTo>
                <a:lnTo>
                  <a:pt x="1538" y="235"/>
                </a:lnTo>
                <a:lnTo>
                  <a:pt x="1543" y="223"/>
                </a:lnTo>
                <a:lnTo>
                  <a:pt x="1550" y="215"/>
                </a:lnTo>
                <a:lnTo>
                  <a:pt x="1559" y="207"/>
                </a:lnTo>
                <a:lnTo>
                  <a:pt x="1570" y="201"/>
                </a:lnTo>
                <a:lnTo>
                  <a:pt x="1582" y="197"/>
                </a:lnTo>
                <a:lnTo>
                  <a:pt x="1594" y="196"/>
                </a:lnTo>
                <a:lnTo>
                  <a:pt x="1607" y="197"/>
                </a:lnTo>
                <a:lnTo>
                  <a:pt x="1620" y="200"/>
                </a:lnTo>
                <a:lnTo>
                  <a:pt x="1627" y="203"/>
                </a:lnTo>
                <a:lnTo>
                  <a:pt x="1634" y="206"/>
                </a:lnTo>
                <a:lnTo>
                  <a:pt x="1642" y="210"/>
                </a:lnTo>
                <a:lnTo>
                  <a:pt x="1648" y="216"/>
                </a:lnTo>
                <a:lnTo>
                  <a:pt x="1653" y="222"/>
                </a:lnTo>
                <a:lnTo>
                  <a:pt x="1658" y="228"/>
                </a:lnTo>
                <a:lnTo>
                  <a:pt x="1661" y="233"/>
                </a:lnTo>
                <a:lnTo>
                  <a:pt x="1664" y="241"/>
                </a:lnTo>
                <a:lnTo>
                  <a:pt x="1666" y="245"/>
                </a:lnTo>
                <a:lnTo>
                  <a:pt x="1669" y="248"/>
                </a:lnTo>
                <a:lnTo>
                  <a:pt x="1674" y="251"/>
                </a:lnTo>
                <a:lnTo>
                  <a:pt x="1677" y="252"/>
                </a:lnTo>
                <a:lnTo>
                  <a:pt x="1681" y="252"/>
                </a:lnTo>
                <a:lnTo>
                  <a:pt x="1687" y="252"/>
                </a:lnTo>
                <a:lnTo>
                  <a:pt x="1693" y="250"/>
                </a:lnTo>
                <a:lnTo>
                  <a:pt x="1697" y="247"/>
                </a:lnTo>
                <a:lnTo>
                  <a:pt x="1699" y="245"/>
                </a:lnTo>
                <a:lnTo>
                  <a:pt x="1699" y="244"/>
                </a:lnTo>
                <a:lnTo>
                  <a:pt x="1700" y="244"/>
                </a:lnTo>
                <a:lnTo>
                  <a:pt x="1754" y="76"/>
                </a:lnTo>
                <a:lnTo>
                  <a:pt x="1693" y="57"/>
                </a:lnTo>
                <a:lnTo>
                  <a:pt x="1630" y="41"/>
                </a:lnTo>
                <a:lnTo>
                  <a:pt x="1567" y="28"/>
                </a:lnTo>
                <a:lnTo>
                  <a:pt x="1505" y="18"/>
                </a:lnTo>
                <a:lnTo>
                  <a:pt x="1442" y="9"/>
                </a:lnTo>
                <a:lnTo>
                  <a:pt x="1379" y="3"/>
                </a:lnTo>
                <a:lnTo>
                  <a:pt x="1317" y="0"/>
                </a:lnTo>
                <a:lnTo>
                  <a:pt x="1255" y="0"/>
                </a:lnTo>
                <a:lnTo>
                  <a:pt x="1193" y="2"/>
                </a:lnTo>
                <a:lnTo>
                  <a:pt x="1131" y="6"/>
                </a:lnTo>
                <a:lnTo>
                  <a:pt x="1070" y="13"/>
                </a:lnTo>
                <a:lnTo>
                  <a:pt x="1010" y="24"/>
                </a:lnTo>
                <a:lnTo>
                  <a:pt x="949" y="35"/>
                </a:lnTo>
                <a:lnTo>
                  <a:pt x="891" y="48"/>
                </a:lnTo>
                <a:lnTo>
                  <a:pt x="831" y="64"/>
                </a:lnTo>
                <a:lnTo>
                  <a:pt x="773" y="83"/>
                </a:lnTo>
                <a:lnTo>
                  <a:pt x="716" y="104"/>
                </a:lnTo>
                <a:lnTo>
                  <a:pt x="659" y="127"/>
                </a:lnTo>
                <a:lnTo>
                  <a:pt x="604" y="152"/>
                </a:lnTo>
                <a:lnTo>
                  <a:pt x="550" y="180"/>
                </a:lnTo>
                <a:lnTo>
                  <a:pt x="497" y="209"/>
                </a:lnTo>
                <a:lnTo>
                  <a:pt x="445" y="239"/>
                </a:lnTo>
                <a:lnTo>
                  <a:pt x="394" y="273"/>
                </a:lnTo>
                <a:lnTo>
                  <a:pt x="344" y="308"/>
                </a:lnTo>
                <a:lnTo>
                  <a:pt x="296" y="344"/>
                </a:lnTo>
                <a:lnTo>
                  <a:pt x="248" y="384"/>
                </a:lnTo>
                <a:lnTo>
                  <a:pt x="203" y="424"/>
                </a:lnTo>
                <a:lnTo>
                  <a:pt x="159" y="468"/>
                </a:lnTo>
                <a:lnTo>
                  <a:pt x="117" y="512"/>
                </a:lnTo>
                <a:lnTo>
                  <a:pt x="76" y="559"/>
                </a:lnTo>
                <a:lnTo>
                  <a:pt x="37" y="607"/>
                </a:lnTo>
                <a:lnTo>
                  <a:pt x="0" y="656"/>
                </a:lnTo>
                <a:lnTo>
                  <a:pt x="143" y="760"/>
                </a:lnTo>
                <a:lnTo>
                  <a:pt x="143" y="761"/>
                </a:lnTo>
                <a:lnTo>
                  <a:pt x="145" y="763"/>
                </a:lnTo>
                <a:lnTo>
                  <a:pt x="147" y="768"/>
                </a:lnTo>
                <a:lnTo>
                  <a:pt x="147" y="774"/>
                </a:lnTo>
                <a:lnTo>
                  <a:pt x="146" y="780"/>
                </a:lnTo>
                <a:lnTo>
                  <a:pt x="145" y="784"/>
                </a:lnTo>
                <a:lnTo>
                  <a:pt x="142" y="787"/>
                </a:lnTo>
                <a:lnTo>
                  <a:pt x="139" y="790"/>
                </a:lnTo>
                <a:lnTo>
                  <a:pt x="134" y="792"/>
                </a:lnTo>
                <a:lnTo>
                  <a:pt x="129" y="793"/>
                </a:lnTo>
                <a:lnTo>
                  <a:pt x="121" y="795"/>
                </a:lnTo>
                <a:lnTo>
                  <a:pt x="114" y="796"/>
                </a:lnTo>
                <a:lnTo>
                  <a:pt x="107" y="798"/>
                </a:lnTo>
                <a:lnTo>
                  <a:pt x="101" y="802"/>
                </a:lnTo>
                <a:lnTo>
                  <a:pt x="94" y="805"/>
                </a:lnTo>
                <a:lnTo>
                  <a:pt x="88" y="811"/>
                </a:lnTo>
                <a:lnTo>
                  <a:pt x="82" y="817"/>
                </a:lnTo>
                <a:lnTo>
                  <a:pt x="76" y="822"/>
                </a:lnTo>
                <a:lnTo>
                  <a:pt x="69" y="834"/>
                </a:lnTo>
                <a:lnTo>
                  <a:pt x="64" y="846"/>
                </a:lnTo>
                <a:lnTo>
                  <a:pt x="63" y="859"/>
                </a:lnTo>
                <a:lnTo>
                  <a:pt x="63" y="870"/>
                </a:lnTo>
                <a:lnTo>
                  <a:pt x="64" y="882"/>
                </a:lnTo>
                <a:lnTo>
                  <a:pt x="69" y="894"/>
                </a:lnTo>
                <a:lnTo>
                  <a:pt x="76" y="904"/>
                </a:lnTo>
                <a:lnTo>
                  <a:pt x="85" y="911"/>
                </a:lnTo>
                <a:lnTo>
                  <a:pt x="85" y="913"/>
                </a:lnTo>
                <a:lnTo>
                  <a:pt x="96" y="917"/>
                </a:lnTo>
                <a:lnTo>
                  <a:pt x="107" y="920"/>
                </a:lnTo>
                <a:lnTo>
                  <a:pt x="120" y="920"/>
                </a:lnTo>
                <a:lnTo>
                  <a:pt x="131" y="919"/>
                </a:lnTo>
                <a:lnTo>
                  <a:pt x="142" y="914"/>
                </a:lnTo>
                <a:lnTo>
                  <a:pt x="153" y="907"/>
                </a:lnTo>
                <a:lnTo>
                  <a:pt x="162" y="898"/>
                </a:lnTo>
                <a:lnTo>
                  <a:pt x="171" y="888"/>
                </a:lnTo>
                <a:lnTo>
                  <a:pt x="175" y="881"/>
                </a:lnTo>
                <a:lnTo>
                  <a:pt x="178" y="873"/>
                </a:lnTo>
                <a:lnTo>
                  <a:pt x="181" y="866"/>
                </a:lnTo>
                <a:lnTo>
                  <a:pt x="182" y="859"/>
                </a:lnTo>
                <a:lnTo>
                  <a:pt x="182" y="850"/>
                </a:lnTo>
                <a:lnTo>
                  <a:pt x="182" y="843"/>
                </a:lnTo>
                <a:lnTo>
                  <a:pt x="182" y="835"/>
                </a:lnTo>
                <a:lnTo>
                  <a:pt x="180" y="828"/>
                </a:lnTo>
                <a:lnTo>
                  <a:pt x="180" y="824"/>
                </a:lnTo>
                <a:lnTo>
                  <a:pt x="180" y="819"/>
                </a:lnTo>
                <a:lnTo>
                  <a:pt x="181" y="815"/>
                </a:lnTo>
                <a:lnTo>
                  <a:pt x="182" y="811"/>
                </a:lnTo>
                <a:lnTo>
                  <a:pt x="185" y="808"/>
                </a:lnTo>
                <a:lnTo>
                  <a:pt x="191" y="805"/>
                </a:lnTo>
                <a:lnTo>
                  <a:pt x="196" y="803"/>
                </a:lnTo>
                <a:lnTo>
                  <a:pt x="201" y="803"/>
                </a:lnTo>
                <a:lnTo>
                  <a:pt x="346" y="907"/>
                </a:lnTo>
                <a:lnTo>
                  <a:pt x="410" y="954"/>
                </a:lnTo>
                <a:lnTo>
                  <a:pt x="595" y="1089"/>
                </a:lnTo>
                <a:lnTo>
                  <a:pt x="596" y="1089"/>
                </a:lnTo>
                <a:lnTo>
                  <a:pt x="596" y="1088"/>
                </a:lnTo>
                <a:lnTo>
                  <a:pt x="602" y="1089"/>
                </a:lnTo>
                <a:lnTo>
                  <a:pt x="608" y="1088"/>
                </a:lnTo>
                <a:lnTo>
                  <a:pt x="612" y="1085"/>
                </a:lnTo>
                <a:lnTo>
                  <a:pt x="617" y="1082"/>
                </a:lnTo>
                <a:lnTo>
                  <a:pt x="618" y="1079"/>
                </a:lnTo>
                <a:lnTo>
                  <a:pt x="621" y="1075"/>
                </a:lnTo>
                <a:lnTo>
                  <a:pt x="621" y="1070"/>
                </a:lnTo>
                <a:lnTo>
                  <a:pt x="621" y="1066"/>
                </a:lnTo>
                <a:lnTo>
                  <a:pt x="620" y="1058"/>
                </a:lnTo>
                <a:lnTo>
                  <a:pt x="620" y="1051"/>
                </a:lnTo>
                <a:lnTo>
                  <a:pt x="621" y="1044"/>
                </a:lnTo>
                <a:lnTo>
                  <a:pt x="623" y="1035"/>
                </a:lnTo>
                <a:lnTo>
                  <a:pt x="624" y="1028"/>
                </a:lnTo>
                <a:lnTo>
                  <a:pt x="627" y="1021"/>
                </a:lnTo>
                <a:lnTo>
                  <a:pt x="631" y="1013"/>
                </a:lnTo>
                <a:lnTo>
                  <a:pt x="637" y="1007"/>
                </a:lnTo>
                <a:lnTo>
                  <a:pt x="646" y="997"/>
                </a:lnTo>
                <a:lnTo>
                  <a:pt x="658" y="990"/>
                </a:lnTo>
                <a:lnTo>
                  <a:pt x="668" y="986"/>
                </a:lnTo>
                <a:lnTo>
                  <a:pt x="680" y="983"/>
                </a:lnTo>
                <a:lnTo>
                  <a:pt x="693" y="981"/>
                </a:lnTo>
                <a:lnTo>
                  <a:pt x="704" y="983"/>
                </a:lnTo>
                <a:lnTo>
                  <a:pt x="715" y="987"/>
                </a:lnTo>
                <a:lnTo>
                  <a:pt x="725" y="993"/>
                </a:lnTo>
                <a:lnTo>
                  <a:pt x="726" y="993"/>
                </a:lnTo>
                <a:lnTo>
                  <a:pt x="726" y="994"/>
                </a:lnTo>
                <a:lnTo>
                  <a:pt x="733" y="1003"/>
                </a:lnTo>
                <a:lnTo>
                  <a:pt x="739" y="1013"/>
                </a:lnTo>
                <a:lnTo>
                  <a:pt x="742" y="1025"/>
                </a:lnTo>
                <a:lnTo>
                  <a:pt x="742" y="1037"/>
                </a:lnTo>
                <a:lnTo>
                  <a:pt x="741" y="1048"/>
                </a:lnTo>
                <a:lnTo>
                  <a:pt x="738" y="1061"/>
                </a:lnTo>
                <a:lnTo>
                  <a:pt x="732" y="1072"/>
                </a:lnTo>
                <a:lnTo>
                  <a:pt x="723" y="1083"/>
                </a:lnTo>
                <a:lnTo>
                  <a:pt x="717" y="1089"/>
                </a:lnTo>
                <a:lnTo>
                  <a:pt x="712" y="1093"/>
                </a:lnTo>
                <a:lnTo>
                  <a:pt x="704" y="1098"/>
                </a:lnTo>
                <a:lnTo>
                  <a:pt x="697" y="1101"/>
                </a:lnTo>
                <a:lnTo>
                  <a:pt x="690" y="1104"/>
                </a:lnTo>
                <a:lnTo>
                  <a:pt x="682" y="1105"/>
                </a:lnTo>
                <a:lnTo>
                  <a:pt x="675" y="1107"/>
                </a:lnTo>
                <a:lnTo>
                  <a:pt x="668" y="1107"/>
                </a:lnTo>
                <a:lnTo>
                  <a:pt x="662" y="1107"/>
                </a:lnTo>
                <a:lnTo>
                  <a:pt x="658" y="1108"/>
                </a:lnTo>
                <a:lnTo>
                  <a:pt x="655" y="1109"/>
                </a:lnTo>
                <a:lnTo>
                  <a:pt x="652" y="1114"/>
                </a:lnTo>
                <a:lnTo>
                  <a:pt x="649" y="1118"/>
                </a:lnTo>
                <a:lnTo>
                  <a:pt x="647" y="1127"/>
                </a:lnTo>
                <a:lnTo>
                  <a:pt x="766" y="1213"/>
                </a:lnTo>
                <a:lnTo>
                  <a:pt x="780" y="1193"/>
                </a:lnTo>
                <a:lnTo>
                  <a:pt x="796" y="1174"/>
                </a:lnTo>
                <a:lnTo>
                  <a:pt x="812" y="1155"/>
                </a:lnTo>
                <a:lnTo>
                  <a:pt x="828" y="1137"/>
                </a:lnTo>
                <a:lnTo>
                  <a:pt x="846" y="1120"/>
                </a:lnTo>
                <a:lnTo>
                  <a:pt x="863" y="1104"/>
                </a:lnTo>
                <a:lnTo>
                  <a:pt x="882" y="1088"/>
                </a:lnTo>
                <a:lnTo>
                  <a:pt x="901" y="1073"/>
                </a:lnTo>
                <a:lnTo>
                  <a:pt x="922" y="1058"/>
                </a:lnTo>
                <a:lnTo>
                  <a:pt x="940" y="1045"/>
                </a:lnTo>
                <a:lnTo>
                  <a:pt x="962" y="1032"/>
                </a:lnTo>
                <a:lnTo>
                  <a:pt x="983" y="1021"/>
                </a:lnTo>
                <a:lnTo>
                  <a:pt x="1005" y="1009"/>
                </a:lnTo>
                <a:lnTo>
                  <a:pt x="1026" y="999"/>
                </a:lnTo>
                <a:lnTo>
                  <a:pt x="1048" y="990"/>
                </a:lnTo>
                <a:lnTo>
                  <a:pt x="1072" y="981"/>
                </a:lnTo>
                <a:lnTo>
                  <a:pt x="1095" y="974"/>
                </a:lnTo>
                <a:lnTo>
                  <a:pt x="1118" y="967"/>
                </a:lnTo>
                <a:lnTo>
                  <a:pt x="1142" y="961"/>
                </a:lnTo>
                <a:lnTo>
                  <a:pt x="1165" y="956"/>
                </a:lnTo>
                <a:lnTo>
                  <a:pt x="1190" y="952"/>
                </a:lnTo>
                <a:lnTo>
                  <a:pt x="1215" y="951"/>
                </a:lnTo>
                <a:lnTo>
                  <a:pt x="1238" y="948"/>
                </a:lnTo>
                <a:lnTo>
                  <a:pt x="1263" y="948"/>
                </a:lnTo>
                <a:lnTo>
                  <a:pt x="1287" y="948"/>
                </a:lnTo>
                <a:lnTo>
                  <a:pt x="1312" y="948"/>
                </a:lnTo>
                <a:lnTo>
                  <a:pt x="1337" y="951"/>
                </a:lnTo>
                <a:lnTo>
                  <a:pt x="1362" y="954"/>
                </a:lnTo>
                <a:lnTo>
                  <a:pt x="1388" y="958"/>
                </a:lnTo>
                <a:lnTo>
                  <a:pt x="1413" y="962"/>
                </a:lnTo>
                <a:lnTo>
                  <a:pt x="1438" y="968"/>
                </a:lnTo>
                <a:lnTo>
                  <a:pt x="1462" y="977"/>
                </a:lnTo>
                <a:lnTo>
                  <a:pt x="1508" y="837"/>
                </a:lnTo>
                <a:lnTo>
                  <a:pt x="1515" y="835"/>
                </a:lnTo>
                <a:lnTo>
                  <a:pt x="1521" y="837"/>
                </a:lnTo>
                <a:lnTo>
                  <a:pt x="1525" y="838"/>
                </a:lnTo>
                <a:lnTo>
                  <a:pt x="1528" y="841"/>
                </a:lnTo>
                <a:lnTo>
                  <a:pt x="1531" y="844"/>
                </a:lnTo>
                <a:lnTo>
                  <a:pt x="1532" y="850"/>
                </a:lnTo>
                <a:lnTo>
                  <a:pt x="1535" y="857"/>
                </a:lnTo>
                <a:lnTo>
                  <a:pt x="1538" y="863"/>
                </a:lnTo>
                <a:lnTo>
                  <a:pt x="1543" y="870"/>
                </a:lnTo>
                <a:lnTo>
                  <a:pt x="1547" y="876"/>
                </a:lnTo>
                <a:lnTo>
                  <a:pt x="1551" y="882"/>
                </a:lnTo>
                <a:lnTo>
                  <a:pt x="1559" y="886"/>
                </a:lnTo>
                <a:lnTo>
                  <a:pt x="1564" y="892"/>
                </a:lnTo>
                <a:lnTo>
                  <a:pt x="1572" y="895"/>
                </a:lnTo>
                <a:lnTo>
                  <a:pt x="1585" y="900"/>
                </a:lnTo>
                <a:lnTo>
                  <a:pt x="1598" y="903"/>
                </a:lnTo>
                <a:lnTo>
                  <a:pt x="1610" y="903"/>
                </a:lnTo>
                <a:lnTo>
                  <a:pt x="1623" y="900"/>
                </a:lnTo>
                <a:lnTo>
                  <a:pt x="1633" y="895"/>
                </a:lnTo>
                <a:lnTo>
                  <a:pt x="1643" y="888"/>
                </a:lnTo>
                <a:lnTo>
                  <a:pt x="1652" y="881"/>
                </a:lnTo>
                <a:lnTo>
                  <a:pt x="1658" y="870"/>
                </a:lnTo>
                <a:lnTo>
                  <a:pt x="1658" y="869"/>
                </a:lnTo>
                <a:lnTo>
                  <a:pt x="1661" y="857"/>
                </a:lnTo>
                <a:lnTo>
                  <a:pt x="1661" y="846"/>
                </a:lnTo>
                <a:lnTo>
                  <a:pt x="1659" y="834"/>
                </a:lnTo>
                <a:lnTo>
                  <a:pt x="1655" y="824"/>
                </a:lnTo>
                <a:lnTo>
                  <a:pt x="1649" y="814"/>
                </a:lnTo>
                <a:lnTo>
                  <a:pt x="1640" y="803"/>
                </a:lnTo>
                <a:lnTo>
                  <a:pt x="1630" y="796"/>
                </a:lnTo>
                <a:lnTo>
                  <a:pt x="1618" y="790"/>
                </a:lnTo>
                <a:lnTo>
                  <a:pt x="1610" y="787"/>
                </a:lnTo>
                <a:lnTo>
                  <a:pt x="1602" y="786"/>
                </a:lnTo>
                <a:lnTo>
                  <a:pt x="1594" y="784"/>
                </a:lnTo>
                <a:lnTo>
                  <a:pt x="1586" y="784"/>
                </a:lnTo>
                <a:lnTo>
                  <a:pt x="1579" y="786"/>
                </a:lnTo>
                <a:lnTo>
                  <a:pt x="1570" y="787"/>
                </a:lnTo>
                <a:lnTo>
                  <a:pt x="1564" y="790"/>
                </a:lnTo>
                <a:lnTo>
                  <a:pt x="1557" y="793"/>
                </a:lnTo>
                <a:lnTo>
                  <a:pt x="1553" y="795"/>
                </a:lnTo>
                <a:lnTo>
                  <a:pt x="1548" y="795"/>
                </a:lnTo>
                <a:lnTo>
                  <a:pt x="1544" y="795"/>
                </a:lnTo>
                <a:lnTo>
                  <a:pt x="1540" y="793"/>
                </a:lnTo>
                <a:lnTo>
                  <a:pt x="1537" y="790"/>
                </a:lnTo>
                <a:lnTo>
                  <a:pt x="1532" y="787"/>
                </a:lnTo>
                <a:lnTo>
                  <a:pt x="1529" y="782"/>
                </a:lnTo>
                <a:lnTo>
                  <a:pt x="1528" y="776"/>
                </a:lnTo>
                <a:lnTo>
                  <a:pt x="1527" y="776"/>
                </a:lnTo>
                <a:lnTo>
                  <a:pt x="1598" y="557"/>
                </a:lnTo>
                <a:lnTo>
                  <a:pt x="1623" y="483"/>
                </a:lnTo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368490" y="1929602"/>
            <a:ext cx="1146411" cy="1809885"/>
          </a:xfrm>
          <a:custGeom>
            <a:avLst/>
            <a:gdLst>
              <a:gd name="T0" fmla="*/ 694494 w 1072"/>
              <a:gd name="T1" fmla="*/ 218171 h 1857"/>
              <a:gd name="T2" fmla="*/ 687275 w 1072"/>
              <a:gd name="T3" fmla="*/ 246877 h 1857"/>
              <a:gd name="T4" fmla="*/ 688719 w 1072"/>
              <a:gd name="T5" fmla="*/ 301420 h 1857"/>
              <a:gd name="T6" fmla="*/ 648291 w 1072"/>
              <a:gd name="T7" fmla="*/ 360269 h 1857"/>
              <a:gd name="T8" fmla="*/ 565991 w 1072"/>
              <a:gd name="T9" fmla="*/ 374622 h 1857"/>
              <a:gd name="T10" fmla="*/ 550109 w 1072"/>
              <a:gd name="T11" fmla="*/ 366010 h 1857"/>
              <a:gd name="T12" fmla="*/ 519788 w 1072"/>
              <a:gd name="T13" fmla="*/ 324385 h 1857"/>
              <a:gd name="T14" fmla="*/ 537114 w 1072"/>
              <a:gd name="T15" fmla="*/ 238265 h 1857"/>
              <a:gd name="T16" fmla="*/ 581874 w 1072"/>
              <a:gd name="T17" fmla="*/ 203817 h 1857"/>
              <a:gd name="T18" fmla="*/ 628077 w 1072"/>
              <a:gd name="T19" fmla="*/ 192335 h 1857"/>
              <a:gd name="T20" fmla="*/ 639628 w 1072"/>
              <a:gd name="T21" fmla="*/ 160757 h 1857"/>
              <a:gd name="T22" fmla="*/ 633852 w 1072"/>
              <a:gd name="T23" fmla="*/ 149275 h 1857"/>
              <a:gd name="T24" fmla="*/ 236792 w 1072"/>
              <a:gd name="T25" fmla="*/ 315773 h 1857"/>
              <a:gd name="T26" fmla="*/ 76524 w 1072"/>
              <a:gd name="T27" fmla="*/ 734891 h 1857"/>
              <a:gd name="T28" fmla="*/ 4332 w 1072"/>
              <a:gd name="T29" fmla="*/ 1168361 h 1857"/>
              <a:gd name="T30" fmla="*/ 18770 w 1072"/>
              <a:gd name="T31" fmla="*/ 1604702 h 1857"/>
              <a:gd name="T32" fmla="*/ 115508 w 1072"/>
              <a:gd name="T33" fmla="*/ 2029561 h 1857"/>
              <a:gd name="T34" fmla="*/ 294546 w 1072"/>
              <a:gd name="T35" fmla="*/ 2428583 h 1857"/>
              <a:gd name="T36" fmla="*/ 648291 w 1072"/>
              <a:gd name="T37" fmla="*/ 2504656 h 1857"/>
              <a:gd name="T38" fmla="*/ 669949 w 1072"/>
              <a:gd name="T39" fmla="*/ 2504656 h 1857"/>
              <a:gd name="T40" fmla="*/ 688719 w 1072"/>
              <a:gd name="T41" fmla="*/ 2529056 h 1857"/>
              <a:gd name="T42" fmla="*/ 687275 w 1072"/>
              <a:gd name="T43" fmla="*/ 2579293 h 1857"/>
              <a:gd name="T44" fmla="*/ 717596 w 1072"/>
              <a:gd name="T45" fmla="*/ 2636706 h 1857"/>
              <a:gd name="T46" fmla="*/ 798452 w 1072"/>
              <a:gd name="T47" fmla="*/ 2663978 h 1857"/>
              <a:gd name="T48" fmla="*/ 830217 w 1072"/>
              <a:gd name="T49" fmla="*/ 2651060 h 1857"/>
              <a:gd name="T50" fmla="*/ 850431 w 1072"/>
              <a:gd name="T51" fmla="*/ 2623788 h 1857"/>
              <a:gd name="T52" fmla="*/ 846099 w 1072"/>
              <a:gd name="T53" fmla="*/ 2537668 h 1857"/>
              <a:gd name="T54" fmla="*/ 799896 w 1072"/>
              <a:gd name="T55" fmla="*/ 2494608 h 1857"/>
              <a:gd name="T56" fmla="*/ 752249 w 1072"/>
              <a:gd name="T57" fmla="*/ 2481690 h 1857"/>
              <a:gd name="T58" fmla="*/ 730591 w 1072"/>
              <a:gd name="T59" fmla="*/ 2458725 h 1857"/>
              <a:gd name="T60" fmla="*/ 1300913 w 1072"/>
              <a:gd name="T61" fmla="*/ 2030996 h 1857"/>
              <a:gd name="T62" fmla="*/ 1303801 w 1072"/>
              <a:gd name="T63" fmla="*/ 2006595 h 1857"/>
              <a:gd name="T64" fmla="*/ 1280700 w 1072"/>
              <a:gd name="T65" fmla="*/ 1985065 h 1857"/>
              <a:gd name="T66" fmla="*/ 1231608 w 1072"/>
              <a:gd name="T67" fmla="*/ 1964971 h 1857"/>
              <a:gd name="T68" fmla="*/ 1194068 w 1072"/>
              <a:gd name="T69" fmla="*/ 1904687 h 1857"/>
              <a:gd name="T70" fmla="*/ 1214282 w 1072"/>
              <a:gd name="T71" fmla="*/ 1824308 h 1857"/>
              <a:gd name="T72" fmla="*/ 1230165 w 1072"/>
              <a:gd name="T73" fmla="*/ 1811390 h 1857"/>
              <a:gd name="T74" fmla="*/ 1277812 w 1072"/>
              <a:gd name="T75" fmla="*/ 1804214 h 1857"/>
              <a:gd name="T76" fmla="*/ 1350005 w 1072"/>
              <a:gd name="T77" fmla="*/ 1854450 h 1857"/>
              <a:gd name="T78" fmla="*/ 1364443 w 1072"/>
              <a:gd name="T79" fmla="*/ 1910428 h 1857"/>
              <a:gd name="T80" fmla="*/ 1355780 w 1072"/>
              <a:gd name="T81" fmla="*/ 1954923 h 1857"/>
              <a:gd name="T82" fmla="*/ 1547813 w 1072"/>
              <a:gd name="T83" fmla="*/ 1854450 h 1857"/>
              <a:gd name="T84" fmla="*/ 1507385 w 1072"/>
              <a:gd name="T85" fmla="*/ 1795602 h 1857"/>
              <a:gd name="T86" fmla="*/ 1427973 w 1072"/>
              <a:gd name="T87" fmla="*/ 1640586 h 1857"/>
              <a:gd name="T88" fmla="*/ 1381769 w 1072"/>
              <a:gd name="T89" fmla="*/ 1472652 h 1857"/>
              <a:gd name="T90" fmla="*/ 1365887 w 1072"/>
              <a:gd name="T91" fmla="*/ 1298976 h 1857"/>
              <a:gd name="T92" fmla="*/ 1387545 w 1072"/>
              <a:gd name="T93" fmla="*/ 1125301 h 1857"/>
              <a:gd name="T94" fmla="*/ 1442411 w 1072"/>
              <a:gd name="T95" fmla="*/ 958802 h 1857"/>
              <a:gd name="T96" fmla="*/ 1533374 w 1072"/>
              <a:gd name="T97" fmla="*/ 799481 h 1857"/>
              <a:gd name="T98" fmla="*/ 1377438 w 1072"/>
              <a:gd name="T99" fmla="*/ 648770 h 1857"/>
              <a:gd name="T100" fmla="*/ 1423641 w 1072"/>
              <a:gd name="T101" fmla="*/ 643029 h 1857"/>
              <a:gd name="T102" fmla="*/ 1471288 w 1072"/>
              <a:gd name="T103" fmla="*/ 612887 h 1857"/>
              <a:gd name="T104" fmla="*/ 1498722 w 1072"/>
              <a:gd name="T105" fmla="*/ 529638 h 1857"/>
              <a:gd name="T106" fmla="*/ 1475620 w 1072"/>
              <a:gd name="T107" fmla="*/ 483707 h 1857"/>
              <a:gd name="T108" fmla="*/ 1459738 w 1072"/>
              <a:gd name="T109" fmla="*/ 475095 h 1857"/>
              <a:gd name="T110" fmla="*/ 1377438 w 1072"/>
              <a:gd name="T111" fmla="*/ 479401 h 1857"/>
              <a:gd name="T112" fmla="*/ 1328347 w 1072"/>
              <a:gd name="T113" fmla="*/ 533944 h 1857"/>
              <a:gd name="T114" fmla="*/ 1324015 w 1072"/>
              <a:gd name="T115" fmla="*/ 588486 h 1857"/>
              <a:gd name="T116" fmla="*/ 1311020 w 1072"/>
              <a:gd name="T117" fmla="*/ 615758 h 1857"/>
              <a:gd name="T118" fmla="*/ 1286475 w 1072"/>
              <a:gd name="T119" fmla="*/ 621499 h 18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2"/>
              <a:gd name="T181" fmla="*/ 0 h 1857"/>
              <a:gd name="T182" fmla="*/ 1072 w 1072"/>
              <a:gd name="T183" fmla="*/ 1857 h 18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2" h="1857">
                <a:moveTo>
                  <a:pt x="642" y="251"/>
                </a:moveTo>
                <a:lnTo>
                  <a:pt x="497" y="147"/>
                </a:lnTo>
                <a:lnTo>
                  <a:pt x="492" y="147"/>
                </a:lnTo>
                <a:lnTo>
                  <a:pt x="487" y="149"/>
                </a:lnTo>
                <a:lnTo>
                  <a:pt x="481" y="152"/>
                </a:lnTo>
                <a:lnTo>
                  <a:pt x="478" y="155"/>
                </a:lnTo>
                <a:lnTo>
                  <a:pt x="477" y="159"/>
                </a:lnTo>
                <a:lnTo>
                  <a:pt x="476" y="163"/>
                </a:lnTo>
                <a:lnTo>
                  <a:pt x="476" y="168"/>
                </a:lnTo>
                <a:lnTo>
                  <a:pt x="476" y="172"/>
                </a:lnTo>
                <a:lnTo>
                  <a:pt x="478" y="179"/>
                </a:lnTo>
                <a:lnTo>
                  <a:pt x="478" y="187"/>
                </a:lnTo>
                <a:lnTo>
                  <a:pt x="478" y="194"/>
                </a:lnTo>
                <a:lnTo>
                  <a:pt x="478" y="203"/>
                </a:lnTo>
                <a:lnTo>
                  <a:pt x="477" y="210"/>
                </a:lnTo>
                <a:lnTo>
                  <a:pt x="474" y="217"/>
                </a:lnTo>
                <a:lnTo>
                  <a:pt x="471" y="225"/>
                </a:lnTo>
                <a:lnTo>
                  <a:pt x="467" y="232"/>
                </a:lnTo>
                <a:lnTo>
                  <a:pt x="458" y="242"/>
                </a:lnTo>
                <a:lnTo>
                  <a:pt x="449" y="251"/>
                </a:lnTo>
                <a:lnTo>
                  <a:pt x="438" y="258"/>
                </a:lnTo>
                <a:lnTo>
                  <a:pt x="427" y="263"/>
                </a:lnTo>
                <a:lnTo>
                  <a:pt x="416" y="264"/>
                </a:lnTo>
                <a:lnTo>
                  <a:pt x="403" y="264"/>
                </a:lnTo>
                <a:lnTo>
                  <a:pt x="392" y="261"/>
                </a:lnTo>
                <a:lnTo>
                  <a:pt x="381" y="257"/>
                </a:lnTo>
                <a:lnTo>
                  <a:pt x="381" y="255"/>
                </a:lnTo>
                <a:lnTo>
                  <a:pt x="372" y="248"/>
                </a:lnTo>
                <a:lnTo>
                  <a:pt x="365" y="238"/>
                </a:lnTo>
                <a:lnTo>
                  <a:pt x="360" y="226"/>
                </a:lnTo>
                <a:lnTo>
                  <a:pt x="359" y="214"/>
                </a:lnTo>
                <a:lnTo>
                  <a:pt x="359" y="203"/>
                </a:lnTo>
                <a:lnTo>
                  <a:pt x="360" y="190"/>
                </a:lnTo>
                <a:lnTo>
                  <a:pt x="365" y="178"/>
                </a:lnTo>
                <a:lnTo>
                  <a:pt x="372" y="166"/>
                </a:lnTo>
                <a:lnTo>
                  <a:pt x="378" y="161"/>
                </a:lnTo>
                <a:lnTo>
                  <a:pt x="384" y="155"/>
                </a:lnTo>
                <a:lnTo>
                  <a:pt x="390" y="149"/>
                </a:lnTo>
                <a:lnTo>
                  <a:pt x="397" y="146"/>
                </a:lnTo>
                <a:lnTo>
                  <a:pt x="403" y="142"/>
                </a:lnTo>
                <a:lnTo>
                  <a:pt x="410" y="140"/>
                </a:lnTo>
                <a:lnTo>
                  <a:pt x="417" y="139"/>
                </a:lnTo>
                <a:lnTo>
                  <a:pt x="425" y="137"/>
                </a:lnTo>
                <a:lnTo>
                  <a:pt x="430" y="136"/>
                </a:lnTo>
                <a:lnTo>
                  <a:pt x="435" y="134"/>
                </a:lnTo>
                <a:lnTo>
                  <a:pt x="438" y="131"/>
                </a:lnTo>
                <a:lnTo>
                  <a:pt x="441" y="128"/>
                </a:lnTo>
                <a:lnTo>
                  <a:pt x="442" y="124"/>
                </a:lnTo>
                <a:lnTo>
                  <a:pt x="443" y="118"/>
                </a:lnTo>
                <a:lnTo>
                  <a:pt x="443" y="112"/>
                </a:lnTo>
                <a:lnTo>
                  <a:pt x="441" y="107"/>
                </a:lnTo>
                <a:lnTo>
                  <a:pt x="439" y="105"/>
                </a:lnTo>
                <a:lnTo>
                  <a:pt x="439" y="104"/>
                </a:lnTo>
                <a:lnTo>
                  <a:pt x="296" y="0"/>
                </a:lnTo>
                <a:lnTo>
                  <a:pt x="260" y="54"/>
                </a:lnTo>
                <a:lnTo>
                  <a:pt x="225" y="108"/>
                </a:lnTo>
                <a:lnTo>
                  <a:pt x="193" y="163"/>
                </a:lnTo>
                <a:lnTo>
                  <a:pt x="164" y="220"/>
                </a:lnTo>
                <a:lnTo>
                  <a:pt x="136" y="277"/>
                </a:lnTo>
                <a:lnTo>
                  <a:pt x="111" y="334"/>
                </a:lnTo>
                <a:lnTo>
                  <a:pt x="89" y="394"/>
                </a:lnTo>
                <a:lnTo>
                  <a:pt x="70" y="452"/>
                </a:lnTo>
                <a:lnTo>
                  <a:pt x="53" y="512"/>
                </a:lnTo>
                <a:lnTo>
                  <a:pt x="38" y="572"/>
                </a:lnTo>
                <a:lnTo>
                  <a:pt x="27" y="631"/>
                </a:lnTo>
                <a:lnTo>
                  <a:pt x="16" y="693"/>
                </a:lnTo>
                <a:lnTo>
                  <a:pt x="9" y="752"/>
                </a:lnTo>
                <a:lnTo>
                  <a:pt x="3" y="814"/>
                </a:lnTo>
                <a:lnTo>
                  <a:pt x="0" y="875"/>
                </a:lnTo>
                <a:lnTo>
                  <a:pt x="0" y="936"/>
                </a:lnTo>
                <a:lnTo>
                  <a:pt x="2" y="997"/>
                </a:lnTo>
                <a:lnTo>
                  <a:pt x="6" y="1057"/>
                </a:lnTo>
                <a:lnTo>
                  <a:pt x="13" y="1118"/>
                </a:lnTo>
                <a:lnTo>
                  <a:pt x="22" y="1178"/>
                </a:lnTo>
                <a:lnTo>
                  <a:pt x="34" y="1238"/>
                </a:lnTo>
                <a:lnTo>
                  <a:pt x="47" y="1297"/>
                </a:lnTo>
                <a:lnTo>
                  <a:pt x="63" y="1356"/>
                </a:lnTo>
                <a:lnTo>
                  <a:pt x="80" y="1414"/>
                </a:lnTo>
                <a:lnTo>
                  <a:pt x="101" y="1471"/>
                </a:lnTo>
                <a:lnTo>
                  <a:pt x="124" y="1528"/>
                </a:lnTo>
                <a:lnTo>
                  <a:pt x="149" y="1583"/>
                </a:lnTo>
                <a:lnTo>
                  <a:pt x="175" y="1638"/>
                </a:lnTo>
                <a:lnTo>
                  <a:pt x="204" y="1692"/>
                </a:lnTo>
                <a:lnTo>
                  <a:pt x="236" y="1746"/>
                </a:lnTo>
                <a:lnTo>
                  <a:pt x="270" y="1797"/>
                </a:lnTo>
                <a:lnTo>
                  <a:pt x="306" y="1848"/>
                </a:lnTo>
                <a:lnTo>
                  <a:pt x="449" y="1745"/>
                </a:lnTo>
                <a:lnTo>
                  <a:pt x="451" y="1745"/>
                </a:lnTo>
                <a:lnTo>
                  <a:pt x="451" y="1743"/>
                </a:lnTo>
                <a:lnTo>
                  <a:pt x="452" y="1743"/>
                </a:lnTo>
                <a:lnTo>
                  <a:pt x="458" y="1743"/>
                </a:lnTo>
                <a:lnTo>
                  <a:pt x="464" y="1745"/>
                </a:lnTo>
                <a:lnTo>
                  <a:pt x="470" y="1748"/>
                </a:lnTo>
                <a:lnTo>
                  <a:pt x="473" y="1751"/>
                </a:lnTo>
                <a:lnTo>
                  <a:pt x="476" y="1755"/>
                </a:lnTo>
                <a:lnTo>
                  <a:pt x="477" y="1758"/>
                </a:lnTo>
                <a:lnTo>
                  <a:pt x="477" y="1762"/>
                </a:lnTo>
                <a:lnTo>
                  <a:pt x="476" y="1768"/>
                </a:lnTo>
                <a:lnTo>
                  <a:pt x="474" y="1776"/>
                </a:lnTo>
                <a:lnTo>
                  <a:pt x="474" y="1783"/>
                </a:lnTo>
                <a:lnTo>
                  <a:pt x="474" y="1790"/>
                </a:lnTo>
                <a:lnTo>
                  <a:pt x="476" y="1797"/>
                </a:lnTo>
                <a:lnTo>
                  <a:pt x="477" y="1806"/>
                </a:lnTo>
                <a:lnTo>
                  <a:pt x="480" y="1813"/>
                </a:lnTo>
                <a:lnTo>
                  <a:pt x="483" y="1821"/>
                </a:lnTo>
                <a:lnTo>
                  <a:pt x="489" y="1828"/>
                </a:lnTo>
                <a:lnTo>
                  <a:pt x="497" y="1837"/>
                </a:lnTo>
                <a:lnTo>
                  <a:pt x="506" y="1845"/>
                </a:lnTo>
                <a:lnTo>
                  <a:pt x="518" y="1851"/>
                </a:lnTo>
                <a:lnTo>
                  <a:pt x="529" y="1856"/>
                </a:lnTo>
                <a:lnTo>
                  <a:pt x="541" y="1857"/>
                </a:lnTo>
                <a:lnTo>
                  <a:pt x="553" y="1856"/>
                </a:lnTo>
                <a:lnTo>
                  <a:pt x="564" y="1853"/>
                </a:lnTo>
                <a:lnTo>
                  <a:pt x="575" y="1847"/>
                </a:lnTo>
                <a:lnTo>
                  <a:pt x="576" y="1847"/>
                </a:lnTo>
                <a:lnTo>
                  <a:pt x="583" y="1838"/>
                </a:lnTo>
                <a:lnTo>
                  <a:pt x="589" y="1828"/>
                </a:lnTo>
                <a:lnTo>
                  <a:pt x="594" y="1816"/>
                </a:lnTo>
                <a:lnTo>
                  <a:pt x="595" y="1805"/>
                </a:lnTo>
                <a:lnTo>
                  <a:pt x="595" y="1793"/>
                </a:lnTo>
                <a:lnTo>
                  <a:pt x="592" y="1780"/>
                </a:lnTo>
                <a:lnTo>
                  <a:pt x="586" y="1768"/>
                </a:lnTo>
                <a:lnTo>
                  <a:pt x="579" y="1758"/>
                </a:lnTo>
                <a:lnTo>
                  <a:pt x="573" y="1751"/>
                </a:lnTo>
                <a:lnTo>
                  <a:pt x="567" y="1746"/>
                </a:lnTo>
                <a:lnTo>
                  <a:pt x="562" y="1741"/>
                </a:lnTo>
                <a:lnTo>
                  <a:pt x="554" y="1738"/>
                </a:lnTo>
                <a:lnTo>
                  <a:pt x="547" y="1735"/>
                </a:lnTo>
                <a:lnTo>
                  <a:pt x="540" y="1732"/>
                </a:lnTo>
                <a:lnTo>
                  <a:pt x="532" y="1730"/>
                </a:lnTo>
                <a:lnTo>
                  <a:pt x="525" y="1730"/>
                </a:lnTo>
                <a:lnTo>
                  <a:pt x="521" y="1729"/>
                </a:lnTo>
                <a:lnTo>
                  <a:pt x="516" y="1727"/>
                </a:lnTo>
                <a:lnTo>
                  <a:pt x="512" y="1726"/>
                </a:lnTo>
                <a:lnTo>
                  <a:pt x="511" y="1722"/>
                </a:lnTo>
                <a:lnTo>
                  <a:pt x="508" y="1719"/>
                </a:lnTo>
                <a:lnTo>
                  <a:pt x="506" y="1713"/>
                </a:lnTo>
                <a:lnTo>
                  <a:pt x="506" y="1707"/>
                </a:lnTo>
                <a:lnTo>
                  <a:pt x="508" y="1701"/>
                </a:lnTo>
                <a:lnTo>
                  <a:pt x="652" y="1596"/>
                </a:lnTo>
                <a:lnTo>
                  <a:pt x="716" y="1551"/>
                </a:lnTo>
                <a:lnTo>
                  <a:pt x="901" y="1415"/>
                </a:lnTo>
                <a:lnTo>
                  <a:pt x="904" y="1410"/>
                </a:lnTo>
                <a:lnTo>
                  <a:pt x="904" y="1404"/>
                </a:lnTo>
                <a:lnTo>
                  <a:pt x="903" y="1398"/>
                </a:lnTo>
                <a:lnTo>
                  <a:pt x="901" y="1394"/>
                </a:lnTo>
                <a:lnTo>
                  <a:pt x="900" y="1391"/>
                </a:lnTo>
                <a:lnTo>
                  <a:pt x="897" y="1388"/>
                </a:lnTo>
                <a:lnTo>
                  <a:pt x="892" y="1385"/>
                </a:lnTo>
                <a:lnTo>
                  <a:pt x="887" y="1383"/>
                </a:lnTo>
                <a:lnTo>
                  <a:pt x="879" y="1383"/>
                </a:lnTo>
                <a:lnTo>
                  <a:pt x="873" y="1381"/>
                </a:lnTo>
                <a:lnTo>
                  <a:pt x="866" y="1378"/>
                </a:lnTo>
                <a:lnTo>
                  <a:pt x="859" y="1373"/>
                </a:lnTo>
                <a:lnTo>
                  <a:pt x="853" y="1369"/>
                </a:lnTo>
                <a:lnTo>
                  <a:pt x="847" y="1364"/>
                </a:lnTo>
                <a:lnTo>
                  <a:pt x="841" y="1357"/>
                </a:lnTo>
                <a:lnTo>
                  <a:pt x="837" y="1351"/>
                </a:lnTo>
                <a:lnTo>
                  <a:pt x="830" y="1340"/>
                </a:lnTo>
                <a:lnTo>
                  <a:pt x="827" y="1327"/>
                </a:lnTo>
                <a:lnTo>
                  <a:pt x="825" y="1315"/>
                </a:lnTo>
                <a:lnTo>
                  <a:pt x="825" y="1302"/>
                </a:lnTo>
                <a:lnTo>
                  <a:pt x="830" y="1290"/>
                </a:lnTo>
                <a:lnTo>
                  <a:pt x="834" y="1280"/>
                </a:lnTo>
                <a:lnTo>
                  <a:pt x="841" y="1271"/>
                </a:lnTo>
                <a:lnTo>
                  <a:pt x="850" y="1262"/>
                </a:lnTo>
                <a:lnTo>
                  <a:pt x="852" y="1262"/>
                </a:lnTo>
                <a:lnTo>
                  <a:pt x="862" y="1258"/>
                </a:lnTo>
                <a:lnTo>
                  <a:pt x="873" y="1257"/>
                </a:lnTo>
                <a:lnTo>
                  <a:pt x="885" y="1257"/>
                </a:lnTo>
                <a:lnTo>
                  <a:pt x="897" y="1260"/>
                </a:lnTo>
                <a:lnTo>
                  <a:pt x="908" y="1265"/>
                </a:lnTo>
                <a:lnTo>
                  <a:pt x="919" y="1271"/>
                </a:lnTo>
                <a:lnTo>
                  <a:pt x="927" y="1281"/>
                </a:lnTo>
                <a:lnTo>
                  <a:pt x="935" y="1292"/>
                </a:lnTo>
                <a:lnTo>
                  <a:pt x="939" y="1299"/>
                </a:lnTo>
                <a:lnTo>
                  <a:pt x="942" y="1308"/>
                </a:lnTo>
                <a:lnTo>
                  <a:pt x="943" y="1315"/>
                </a:lnTo>
                <a:lnTo>
                  <a:pt x="945" y="1322"/>
                </a:lnTo>
                <a:lnTo>
                  <a:pt x="945" y="1331"/>
                </a:lnTo>
                <a:lnTo>
                  <a:pt x="943" y="1338"/>
                </a:lnTo>
                <a:lnTo>
                  <a:pt x="942" y="1346"/>
                </a:lnTo>
                <a:lnTo>
                  <a:pt x="941" y="1353"/>
                </a:lnTo>
                <a:lnTo>
                  <a:pt x="939" y="1357"/>
                </a:lnTo>
                <a:lnTo>
                  <a:pt x="939" y="1362"/>
                </a:lnTo>
                <a:lnTo>
                  <a:pt x="941" y="1366"/>
                </a:lnTo>
                <a:lnTo>
                  <a:pt x="942" y="1370"/>
                </a:lnTo>
                <a:lnTo>
                  <a:pt x="946" y="1373"/>
                </a:lnTo>
                <a:lnTo>
                  <a:pt x="954" y="1378"/>
                </a:lnTo>
                <a:lnTo>
                  <a:pt x="1072" y="1292"/>
                </a:lnTo>
                <a:lnTo>
                  <a:pt x="1057" y="1271"/>
                </a:lnTo>
                <a:lnTo>
                  <a:pt x="1044" y="1251"/>
                </a:lnTo>
                <a:lnTo>
                  <a:pt x="1031" y="1230"/>
                </a:lnTo>
                <a:lnTo>
                  <a:pt x="1019" y="1209"/>
                </a:lnTo>
                <a:lnTo>
                  <a:pt x="1008" y="1187"/>
                </a:lnTo>
                <a:lnTo>
                  <a:pt x="997" y="1165"/>
                </a:lnTo>
                <a:lnTo>
                  <a:pt x="989" y="1143"/>
                </a:lnTo>
                <a:lnTo>
                  <a:pt x="980" y="1120"/>
                </a:lnTo>
                <a:lnTo>
                  <a:pt x="973" y="1096"/>
                </a:lnTo>
                <a:lnTo>
                  <a:pt x="967" y="1073"/>
                </a:lnTo>
                <a:lnTo>
                  <a:pt x="961" y="1050"/>
                </a:lnTo>
                <a:lnTo>
                  <a:pt x="957" y="1026"/>
                </a:lnTo>
                <a:lnTo>
                  <a:pt x="952" y="1002"/>
                </a:lnTo>
                <a:lnTo>
                  <a:pt x="949" y="978"/>
                </a:lnTo>
                <a:lnTo>
                  <a:pt x="948" y="953"/>
                </a:lnTo>
                <a:lnTo>
                  <a:pt x="946" y="930"/>
                </a:lnTo>
                <a:lnTo>
                  <a:pt x="946" y="905"/>
                </a:lnTo>
                <a:lnTo>
                  <a:pt x="948" y="881"/>
                </a:lnTo>
                <a:lnTo>
                  <a:pt x="949" y="857"/>
                </a:lnTo>
                <a:lnTo>
                  <a:pt x="952" y="832"/>
                </a:lnTo>
                <a:lnTo>
                  <a:pt x="955" y="809"/>
                </a:lnTo>
                <a:lnTo>
                  <a:pt x="961" y="784"/>
                </a:lnTo>
                <a:lnTo>
                  <a:pt x="967" y="761"/>
                </a:lnTo>
                <a:lnTo>
                  <a:pt x="973" y="736"/>
                </a:lnTo>
                <a:lnTo>
                  <a:pt x="980" y="713"/>
                </a:lnTo>
                <a:lnTo>
                  <a:pt x="989" y="690"/>
                </a:lnTo>
                <a:lnTo>
                  <a:pt x="999" y="668"/>
                </a:lnTo>
                <a:lnTo>
                  <a:pt x="1009" y="644"/>
                </a:lnTo>
                <a:lnTo>
                  <a:pt x="1021" y="623"/>
                </a:lnTo>
                <a:lnTo>
                  <a:pt x="1034" y="599"/>
                </a:lnTo>
                <a:lnTo>
                  <a:pt x="1047" y="577"/>
                </a:lnTo>
                <a:lnTo>
                  <a:pt x="1062" y="557"/>
                </a:lnTo>
                <a:lnTo>
                  <a:pt x="943" y="471"/>
                </a:lnTo>
                <a:lnTo>
                  <a:pt x="945" y="462"/>
                </a:lnTo>
                <a:lnTo>
                  <a:pt x="948" y="458"/>
                </a:lnTo>
                <a:lnTo>
                  <a:pt x="951" y="453"/>
                </a:lnTo>
                <a:lnTo>
                  <a:pt x="954" y="452"/>
                </a:lnTo>
                <a:lnTo>
                  <a:pt x="958" y="451"/>
                </a:lnTo>
                <a:lnTo>
                  <a:pt x="964" y="451"/>
                </a:lnTo>
                <a:lnTo>
                  <a:pt x="971" y="451"/>
                </a:lnTo>
                <a:lnTo>
                  <a:pt x="978" y="449"/>
                </a:lnTo>
                <a:lnTo>
                  <a:pt x="986" y="448"/>
                </a:lnTo>
                <a:lnTo>
                  <a:pt x="993" y="445"/>
                </a:lnTo>
                <a:lnTo>
                  <a:pt x="1000" y="442"/>
                </a:lnTo>
                <a:lnTo>
                  <a:pt x="1008" y="437"/>
                </a:lnTo>
                <a:lnTo>
                  <a:pt x="1013" y="433"/>
                </a:lnTo>
                <a:lnTo>
                  <a:pt x="1019" y="427"/>
                </a:lnTo>
                <a:lnTo>
                  <a:pt x="1028" y="416"/>
                </a:lnTo>
                <a:lnTo>
                  <a:pt x="1034" y="405"/>
                </a:lnTo>
                <a:lnTo>
                  <a:pt x="1037" y="392"/>
                </a:lnTo>
                <a:lnTo>
                  <a:pt x="1038" y="381"/>
                </a:lnTo>
                <a:lnTo>
                  <a:pt x="1038" y="369"/>
                </a:lnTo>
                <a:lnTo>
                  <a:pt x="1035" y="357"/>
                </a:lnTo>
                <a:lnTo>
                  <a:pt x="1029" y="347"/>
                </a:lnTo>
                <a:lnTo>
                  <a:pt x="1022" y="338"/>
                </a:lnTo>
                <a:lnTo>
                  <a:pt x="1022" y="337"/>
                </a:lnTo>
                <a:lnTo>
                  <a:pt x="1021" y="337"/>
                </a:lnTo>
                <a:lnTo>
                  <a:pt x="1011" y="331"/>
                </a:lnTo>
                <a:lnTo>
                  <a:pt x="1000" y="327"/>
                </a:lnTo>
                <a:lnTo>
                  <a:pt x="989" y="325"/>
                </a:lnTo>
                <a:lnTo>
                  <a:pt x="976" y="327"/>
                </a:lnTo>
                <a:lnTo>
                  <a:pt x="964" y="330"/>
                </a:lnTo>
                <a:lnTo>
                  <a:pt x="954" y="334"/>
                </a:lnTo>
                <a:lnTo>
                  <a:pt x="942" y="341"/>
                </a:lnTo>
                <a:lnTo>
                  <a:pt x="933" y="351"/>
                </a:lnTo>
                <a:lnTo>
                  <a:pt x="927" y="357"/>
                </a:lnTo>
                <a:lnTo>
                  <a:pt x="923" y="365"/>
                </a:lnTo>
                <a:lnTo>
                  <a:pt x="920" y="372"/>
                </a:lnTo>
                <a:lnTo>
                  <a:pt x="919" y="379"/>
                </a:lnTo>
                <a:lnTo>
                  <a:pt x="917" y="388"/>
                </a:lnTo>
                <a:lnTo>
                  <a:pt x="916" y="395"/>
                </a:lnTo>
                <a:lnTo>
                  <a:pt x="916" y="402"/>
                </a:lnTo>
                <a:lnTo>
                  <a:pt x="917" y="410"/>
                </a:lnTo>
                <a:lnTo>
                  <a:pt x="917" y="414"/>
                </a:lnTo>
                <a:lnTo>
                  <a:pt x="917" y="419"/>
                </a:lnTo>
                <a:lnTo>
                  <a:pt x="914" y="423"/>
                </a:lnTo>
                <a:lnTo>
                  <a:pt x="913" y="426"/>
                </a:lnTo>
                <a:lnTo>
                  <a:pt x="908" y="429"/>
                </a:lnTo>
                <a:lnTo>
                  <a:pt x="904" y="432"/>
                </a:lnTo>
                <a:lnTo>
                  <a:pt x="898" y="433"/>
                </a:lnTo>
                <a:lnTo>
                  <a:pt x="892" y="432"/>
                </a:lnTo>
                <a:lnTo>
                  <a:pt x="892" y="433"/>
                </a:lnTo>
                <a:lnTo>
                  <a:pt x="891" y="433"/>
                </a:lnTo>
                <a:lnTo>
                  <a:pt x="706" y="298"/>
                </a:lnTo>
                <a:lnTo>
                  <a:pt x="642" y="251"/>
                </a:lnTo>
              </a:path>
            </a:pathLst>
          </a:custGeom>
          <a:solidFill>
            <a:srgbClr val="80808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94999" y="3135724"/>
            <a:ext cx="1952667" cy="1257790"/>
          </a:xfrm>
          <a:custGeom>
            <a:avLst/>
            <a:gdLst>
              <a:gd name="T0" fmla="*/ 291649 w 1845"/>
              <a:gd name="T1" fmla="*/ 665019 h 1233"/>
              <a:gd name="T2" fmla="*/ 316194 w 1845"/>
              <a:gd name="T3" fmla="*/ 680853 h 1233"/>
              <a:gd name="T4" fmla="*/ 369615 w 1845"/>
              <a:gd name="T5" fmla="*/ 696687 h 1233"/>
              <a:gd name="T6" fmla="*/ 412929 w 1845"/>
              <a:gd name="T7" fmla="*/ 752825 h 1233"/>
              <a:gd name="T8" fmla="*/ 399935 w 1845"/>
              <a:gd name="T9" fmla="*/ 836313 h 1233"/>
              <a:gd name="T10" fmla="*/ 388384 w 1845"/>
              <a:gd name="T11" fmla="*/ 849267 h 1233"/>
              <a:gd name="T12" fmla="*/ 339295 w 1845"/>
              <a:gd name="T13" fmla="*/ 863662 h 1233"/>
              <a:gd name="T14" fmla="*/ 264217 w 1845"/>
              <a:gd name="T15" fmla="*/ 821918 h 1233"/>
              <a:gd name="T16" fmla="*/ 242560 w 1845"/>
              <a:gd name="T17" fmla="*/ 767220 h 1233"/>
              <a:gd name="T18" fmla="*/ 246891 w 1845"/>
              <a:gd name="T19" fmla="*/ 721157 h 1233"/>
              <a:gd name="T20" fmla="*/ 219459 w 1845"/>
              <a:gd name="T21" fmla="*/ 699566 h 1233"/>
              <a:gd name="T22" fmla="*/ 206465 w 1845"/>
              <a:gd name="T23" fmla="*/ 702445 h 1233"/>
              <a:gd name="T24" fmla="*/ 242560 w 1845"/>
              <a:gd name="T25" fmla="*/ 1129957 h 1233"/>
              <a:gd name="T26" fmla="*/ 594849 w 1845"/>
              <a:gd name="T27" fmla="*/ 1412087 h 1233"/>
              <a:gd name="T28" fmla="*/ 986121 w 1845"/>
              <a:gd name="T29" fmla="*/ 1612169 h 1233"/>
              <a:gd name="T30" fmla="*/ 1409156 w 1845"/>
              <a:gd name="T31" fmla="*/ 1734521 h 1233"/>
              <a:gd name="T32" fmla="*/ 1843743 w 1845"/>
              <a:gd name="T33" fmla="*/ 1774825 h 1233"/>
              <a:gd name="T34" fmla="*/ 2284104 w 1845"/>
              <a:gd name="T35" fmla="*/ 1728763 h 1233"/>
              <a:gd name="T36" fmla="*/ 2463136 w 1845"/>
              <a:gd name="T37" fmla="*/ 1417845 h 1233"/>
              <a:gd name="T38" fmla="*/ 2471799 w 1845"/>
              <a:gd name="T39" fmla="*/ 1396253 h 1233"/>
              <a:gd name="T40" fmla="*/ 2500675 w 1845"/>
              <a:gd name="T41" fmla="*/ 1389056 h 1233"/>
              <a:gd name="T42" fmla="*/ 2546877 w 1845"/>
              <a:gd name="T43" fmla="*/ 1404890 h 1233"/>
              <a:gd name="T44" fmla="*/ 2613292 w 1845"/>
              <a:gd name="T45" fmla="*/ 1394814 h 1233"/>
              <a:gd name="T46" fmla="*/ 2663825 w 1845"/>
              <a:gd name="T47" fmla="*/ 1325721 h 1233"/>
              <a:gd name="T48" fmla="*/ 2660937 w 1845"/>
              <a:gd name="T49" fmla="*/ 1289735 h 1233"/>
              <a:gd name="T50" fmla="*/ 2639280 w 1845"/>
              <a:gd name="T51" fmla="*/ 1262386 h 1233"/>
              <a:gd name="T52" fmla="*/ 2558427 w 1845"/>
              <a:gd name="T53" fmla="*/ 1239355 h 1233"/>
              <a:gd name="T54" fmla="*/ 2500675 w 1845"/>
              <a:gd name="T55" fmla="*/ 1271022 h 1233"/>
              <a:gd name="T56" fmla="*/ 2473242 w 1845"/>
              <a:gd name="T57" fmla="*/ 1312766 h 1233"/>
              <a:gd name="T58" fmla="*/ 2445810 w 1845"/>
              <a:gd name="T59" fmla="*/ 1325721 h 1233"/>
              <a:gd name="T60" fmla="*/ 2213357 w 1845"/>
              <a:gd name="T61" fmla="*/ 652065 h 1233"/>
              <a:gd name="T62" fmla="*/ 2190256 w 1845"/>
              <a:gd name="T63" fmla="*/ 641989 h 1233"/>
              <a:gd name="T64" fmla="*/ 2164268 w 1845"/>
              <a:gd name="T65" fmla="*/ 657822 h 1233"/>
              <a:gd name="T66" fmla="*/ 2128173 w 1845"/>
              <a:gd name="T67" fmla="*/ 698127 h 1233"/>
              <a:gd name="T68" fmla="*/ 2058870 w 1845"/>
              <a:gd name="T69" fmla="*/ 715400 h 1233"/>
              <a:gd name="T70" fmla="*/ 1988123 w 1845"/>
              <a:gd name="T71" fmla="*/ 669338 h 1233"/>
              <a:gd name="T72" fmla="*/ 1980904 w 1845"/>
              <a:gd name="T73" fmla="*/ 652065 h 1233"/>
              <a:gd name="T74" fmla="*/ 1988123 w 1845"/>
              <a:gd name="T75" fmla="*/ 603124 h 1233"/>
              <a:gd name="T76" fmla="*/ 2058870 w 1845"/>
              <a:gd name="T77" fmla="*/ 551304 h 1233"/>
              <a:gd name="T78" fmla="*/ 2115178 w 1845"/>
              <a:gd name="T79" fmla="*/ 555622 h 1233"/>
              <a:gd name="T80" fmla="*/ 2155605 w 1845"/>
              <a:gd name="T81" fmla="*/ 575774 h 1233"/>
              <a:gd name="T82" fmla="*/ 2119510 w 1845"/>
              <a:gd name="T83" fmla="*/ 362738 h 1233"/>
              <a:gd name="T84" fmla="*/ 2050207 w 1845"/>
              <a:gd name="T85" fmla="*/ 382890 h 1233"/>
              <a:gd name="T86" fmla="*/ 1878394 w 1845"/>
              <a:gd name="T87" fmla="*/ 410239 h 1233"/>
              <a:gd name="T88" fmla="*/ 1703693 w 1845"/>
              <a:gd name="T89" fmla="*/ 404482 h 1233"/>
              <a:gd name="T90" fmla="*/ 1533324 w 1845"/>
              <a:gd name="T91" fmla="*/ 364177 h 1233"/>
              <a:gd name="T92" fmla="*/ 1373061 w 1845"/>
              <a:gd name="T93" fmla="*/ 290766 h 1233"/>
              <a:gd name="T94" fmla="*/ 1230124 w 1845"/>
              <a:gd name="T95" fmla="*/ 185687 h 1233"/>
              <a:gd name="T96" fmla="*/ 1105957 w 1845"/>
              <a:gd name="T97" fmla="*/ 50380 h 1233"/>
              <a:gd name="T98" fmla="*/ 913930 w 1845"/>
              <a:gd name="T99" fmla="*/ 151141 h 1233"/>
              <a:gd name="T100" fmla="*/ 922593 w 1845"/>
              <a:gd name="T101" fmla="*/ 106518 h 1233"/>
              <a:gd name="T102" fmla="*/ 908155 w 1845"/>
              <a:gd name="T103" fmla="*/ 50380 h 1233"/>
              <a:gd name="T104" fmla="*/ 835965 w 1845"/>
              <a:gd name="T105" fmla="*/ 0 h 1233"/>
              <a:gd name="T106" fmla="*/ 788319 w 1845"/>
              <a:gd name="T107" fmla="*/ 7197 h 1233"/>
              <a:gd name="T108" fmla="*/ 772437 w 1845"/>
              <a:gd name="T109" fmla="*/ 20152 h 1233"/>
              <a:gd name="T110" fmla="*/ 752224 w 1845"/>
              <a:gd name="T111" fmla="*/ 100761 h 1233"/>
              <a:gd name="T112" fmla="*/ 789763 w 1845"/>
              <a:gd name="T113" fmla="*/ 161217 h 1233"/>
              <a:gd name="T114" fmla="*/ 838852 w 1845"/>
              <a:gd name="T115" fmla="*/ 181369 h 1233"/>
              <a:gd name="T116" fmla="*/ 861953 w 1845"/>
              <a:gd name="T117" fmla="*/ 202961 h 1233"/>
              <a:gd name="T118" fmla="*/ 859066 w 1845"/>
              <a:gd name="T119" fmla="*/ 227431 h 12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45"/>
              <a:gd name="T181" fmla="*/ 0 h 1233"/>
              <a:gd name="T182" fmla="*/ 1845 w 1845"/>
              <a:gd name="T183" fmla="*/ 1233 h 12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45" h="1233">
                <a:moveTo>
                  <a:pt x="346" y="339"/>
                </a:moveTo>
                <a:lnTo>
                  <a:pt x="202" y="444"/>
                </a:lnTo>
                <a:lnTo>
                  <a:pt x="200" y="450"/>
                </a:lnTo>
                <a:lnTo>
                  <a:pt x="200" y="456"/>
                </a:lnTo>
                <a:lnTo>
                  <a:pt x="202" y="462"/>
                </a:lnTo>
                <a:lnTo>
                  <a:pt x="205" y="465"/>
                </a:lnTo>
                <a:lnTo>
                  <a:pt x="206" y="469"/>
                </a:lnTo>
                <a:lnTo>
                  <a:pt x="210" y="470"/>
                </a:lnTo>
                <a:lnTo>
                  <a:pt x="215" y="472"/>
                </a:lnTo>
                <a:lnTo>
                  <a:pt x="219" y="473"/>
                </a:lnTo>
                <a:lnTo>
                  <a:pt x="226" y="473"/>
                </a:lnTo>
                <a:lnTo>
                  <a:pt x="234" y="475"/>
                </a:lnTo>
                <a:lnTo>
                  <a:pt x="241" y="478"/>
                </a:lnTo>
                <a:lnTo>
                  <a:pt x="248" y="481"/>
                </a:lnTo>
                <a:lnTo>
                  <a:pt x="256" y="484"/>
                </a:lnTo>
                <a:lnTo>
                  <a:pt x="261" y="489"/>
                </a:lnTo>
                <a:lnTo>
                  <a:pt x="267" y="494"/>
                </a:lnTo>
                <a:lnTo>
                  <a:pt x="273" y="501"/>
                </a:lnTo>
                <a:lnTo>
                  <a:pt x="280" y="511"/>
                </a:lnTo>
                <a:lnTo>
                  <a:pt x="286" y="523"/>
                </a:lnTo>
                <a:lnTo>
                  <a:pt x="289" y="536"/>
                </a:lnTo>
                <a:lnTo>
                  <a:pt x="289" y="548"/>
                </a:lnTo>
                <a:lnTo>
                  <a:pt x="288" y="559"/>
                </a:lnTo>
                <a:lnTo>
                  <a:pt x="283" y="571"/>
                </a:lnTo>
                <a:lnTo>
                  <a:pt x="277" y="581"/>
                </a:lnTo>
                <a:lnTo>
                  <a:pt x="270" y="590"/>
                </a:lnTo>
                <a:lnTo>
                  <a:pt x="269" y="590"/>
                </a:lnTo>
                <a:lnTo>
                  <a:pt x="258" y="596"/>
                </a:lnTo>
                <a:lnTo>
                  <a:pt x="247" y="599"/>
                </a:lnTo>
                <a:lnTo>
                  <a:pt x="235" y="600"/>
                </a:lnTo>
                <a:lnTo>
                  <a:pt x="223" y="599"/>
                </a:lnTo>
                <a:lnTo>
                  <a:pt x="212" y="594"/>
                </a:lnTo>
                <a:lnTo>
                  <a:pt x="200" y="588"/>
                </a:lnTo>
                <a:lnTo>
                  <a:pt x="191" y="580"/>
                </a:lnTo>
                <a:lnTo>
                  <a:pt x="183" y="571"/>
                </a:lnTo>
                <a:lnTo>
                  <a:pt x="177" y="564"/>
                </a:lnTo>
                <a:lnTo>
                  <a:pt x="174" y="556"/>
                </a:lnTo>
                <a:lnTo>
                  <a:pt x="171" y="549"/>
                </a:lnTo>
                <a:lnTo>
                  <a:pt x="170" y="540"/>
                </a:lnTo>
                <a:lnTo>
                  <a:pt x="168" y="533"/>
                </a:lnTo>
                <a:lnTo>
                  <a:pt x="168" y="526"/>
                </a:lnTo>
                <a:lnTo>
                  <a:pt x="168" y="519"/>
                </a:lnTo>
                <a:lnTo>
                  <a:pt x="170" y="511"/>
                </a:lnTo>
                <a:lnTo>
                  <a:pt x="171" y="505"/>
                </a:lnTo>
                <a:lnTo>
                  <a:pt x="171" y="501"/>
                </a:lnTo>
                <a:lnTo>
                  <a:pt x="170" y="498"/>
                </a:lnTo>
                <a:lnTo>
                  <a:pt x="167" y="494"/>
                </a:lnTo>
                <a:lnTo>
                  <a:pt x="164" y="491"/>
                </a:lnTo>
                <a:lnTo>
                  <a:pt x="158" y="488"/>
                </a:lnTo>
                <a:lnTo>
                  <a:pt x="152" y="486"/>
                </a:lnTo>
                <a:lnTo>
                  <a:pt x="146" y="486"/>
                </a:lnTo>
                <a:lnTo>
                  <a:pt x="145" y="486"/>
                </a:lnTo>
                <a:lnTo>
                  <a:pt x="145" y="488"/>
                </a:lnTo>
                <a:lnTo>
                  <a:pt x="143" y="488"/>
                </a:lnTo>
                <a:lnTo>
                  <a:pt x="0" y="591"/>
                </a:lnTo>
                <a:lnTo>
                  <a:pt x="40" y="642"/>
                </a:lnTo>
                <a:lnTo>
                  <a:pt x="81" y="692"/>
                </a:lnTo>
                <a:lnTo>
                  <a:pt x="123" y="740"/>
                </a:lnTo>
                <a:lnTo>
                  <a:pt x="168" y="785"/>
                </a:lnTo>
                <a:lnTo>
                  <a:pt x="213" y="829"/>
                </a:lnTo>
                <a:lnTo>
                  <a:pt x="261" y="870"/>
                </a:lnTo>
                <a:lnTo>
                  <a:pt x="309" y="909"/>
                </a:lnTo>
                <a:lnTo>
                  <a:pt x="360" y="946"/>
                </a:lnTo>
                <a:lnTo>
                  <a:pt x="412" y="981"/>
                </a:lnTo>
                <a:lnTo>
                  <a:pt x="464" y="1013"/>
                </a:lnTo>
                <a:lnTo>
                  <a:pt x="516" y="1043"/>
                </a:lnTo>
                <a:lnTo>
                  <a:pt x="572" y="1071"/>
                </a:lnTo>
                <a:lnTo>
                  <a:pt x="627" y="1097"/>
                </a:lnTo>
                <a:lnTo>
                  <a:pt x="683" y="1120"/>
                </a:lnTo>
                <a:lnTo>
                  <a:pt x="741" y="1142"/>
                </a:lnTo>
                <a:lnTo>
                  <a:pt x="798" y="1161"/>
                </a:lnTo>
                <a:lnTo>
                  <a:pt x="856" y="1179"/>
                </a:lnTo>
                <a:lnTo>
                  <a:pt x="916" y="1193"/>
                </a:lnTo>
                <a:lnTo>
                  <a:pt x="976" y="1205"/>
                </a:lnTo>
                <a:lnTo>
                  <a:pt x="1035" y="1215"/>
                </a:lnTo>
                <a:lnTo>
                  <a:pt x="1095" y="1224"/>
                </a:lnTo>
                <a:lnTo>
                  <a:pt x="1156" y="1228"/>
                </a:lnTo>
                <a:lnTo>
                  <a:pt x="1216" y="1233"/>
                </a:lnTo>
                <a:lnTo>
                  <a:pt x="1277" y="1233"/>
                </a:lnTo>
                <a:lnTo>
                  <a:pt x="1339" y="1231"/>
                </a:lnTo>
                <a:lnTo>
                  <a:pt x="1400" y="1227"/>
                </a:lnTo>
                <a:lnTo>
                  <a:pt x="1461" y="1221"/>
                </a:lnTo>
                <a:lnTo>
                  <a:pt x="1521" y="1212"/>
                </a:lnTo>
                <a:lnTo>
                  <a:pt x="1582" y="1201"/>
                </a:lnTo>
                <a:lnTo>
                  <a:pt x="1642" y="1188"/>
                </a:lnTo>
                <a:lnTo>
                  <a:pt x="1702" y="1171"/>
                </a:lnTo>
                <a:lnTo>
                  <a:pt x="1760" y="1153"/>
                </a:lnTo>
                <a:lnTo>
                  <a:pt x="1706" y="985"/>
                </a:lnTo>
                <a:lnTo>
                  <a:pt x="1706" y="983"/>
                </a:lnTo>
                <a:lnTo>
                  <a:pt x="1706" y="982"/>
                </a:lnTo>
                <a:lnTo>
                  <a:pt x="1707" y="976"/>
                </a:lnTo>
                <a:lnTo>
                  <a:pt x="1712" y="970"/>
                </a:lnTo>
                <a:lnTo>
                  <a:pt x="1716" y="967"/>
                </a:lnTo>
                <a:lnTo>
                  <a:pt x="1719" y="965"/>
                </a:lnTo>
                <a:lnTo>
                  <a:pt x="1724" y="963"/>
                </a:lnTo>
                <a:lnTo>
                  <a:pt x="1728" y="963"/>
                </a:lnTo>
                <a:lnTo>
                  <a:pt x="1732" y="965"/>
                </a:lnTo>
                <a:lnTo>
                  <a:pt x="1737" y="966"/>
                </a:lnTo>
                <a:lnTo>
                  <a:pt x="1744" y="970"/>
                </a:lnTo>
                <a:lnTo>
                  <a:pt x="1750" y="973"/>
                </a:lnTo>
                <a:lnTo>
                  <a:pt x="1757" y="975"/>
                </a:lnTo>
                <a:lnTo>
                  <a:pt x="1764" y="976"/>
                </a:lnTo>
                <a:lnTo>
                  <a:pt x="1773" y="978"/>
                </a:lnTo>
                <a:lnTo>
                  <a:pt x="1780" y="976"/>
                </a:lnTo>
                <a:lnTo>
                  <a:pt x="1789" y="976"/>
                </a:lnTo>
                <a:lnTo>
                  <a:pt x="1796" y="973"/>
                </a:lnTo>
                <a:lnTo>
                  <a:pt x="1810" y="969"/>
                </a:lnTo>
                <a:lnTo>
                  <a:pt x="1820" y="962"/>
                </a:lnTo>
                <a:lnTo>
                  <a:pt x="1828" y="953"/>
                </a:lnTo>
                <a:lnTo>
                  <a:pt x="1836" y="943"/>
                </a:lnTo>
                <a:lnTo>
                  <a:pt x="1842" y="932"/>
                </a:lnTo>
                <a:lnTo>
                  <a:pt x="1845" y="921"/>
                </a:lnTo>
                <a:lnTo>
                  <a:pt x="1845" y="909"/>
                </a:lnTo>
                <a:lnTo>
                  <a:pt x="1843" y="897"/>
                </a:lnTo>
                <a:lnTo>
                  <a:pt x="1843" y="896"/>
                </a:lnTo>
                <a:lnTo>
                  <a:pt x="1842" y="896"/>
                </a:lnTo>
                <a:lnTo>
                  <a:pt x="1837" y="886"/>
                </a:lnTo>
                <a:lnTo>
                  <a:pt x="1828" y="877"/>
                </a:lnTo>
                <a:lnTo>
                  <a:pt x="1820" y="870"/>
                </a:lnTo>
                <a:lnTo>
                  <a:pt x="1808" y="864"/>
                </a:lnTo>
                <a:lnTo>
                  <a:pt x="1796" y="861"/>
                </a:lnTo>
                <a:lnTo>
                  <a:pt x="1785" y="860"/>
                </a:lnTo>
                <a:lnTo>
                  <a:pt x="1772" y="861"/>
                </a:lnTo>
                <a:lnTo>
                  <a:pt x="1758" y="865"/>
                </a:lnTo>
                <a:lnTo>
                  <a:pt x="1751" y="868"/>
                </a:lnTo>
                <a:lnTo>
                  <a:pt x="1744" y="873"/>
                </a:lnTo>
                <a:lnTo>
                  <a:pt x="1738" y="877"/>
                </a:lnTo>
                <a:lnTo>
                  <a:pt x="1732" y="883"/>
                </a:lnTo>
                <a:lnTo>
                  <a:pt x="1726" y="889"/>
                </a:lnTo>
                <a:lnTo>
                  <a:pt x="1722" y="895"/>
                </a:lnTo>
                <a:lnTo>
                  <a:pt x="1719" y="902"/>
                </a:lnTo>
                <a:lnTo>
                  <a:pt x="1716" y="908"/>
                </a:lnTo>
                <a:lnTo>
                  <a:pt x="1713" y="912"/>
                </a:lnTo>
                <a:lnTo>
                  <a:pt x="1712" y="916"/>
                </a:lnTo>
                <a:lnTo>
                  <a:pt x="1707" y="918"/>
                </a:lnTo>
                <a:lnTo>
                  <a:pt x="1703" y="921"/>
                </a:lnTo>
                <a:lnTo>
                  <a:pt x="1700" y="921"/>
                </a:lnTo>
                <a:lnTo>
                  <a:pt x="1694" y="921"/>
                </a:lnTo>
                <a:lnTo>
                  <a:pt x="1689" y="919"/>
                </a:lnTo>
                <a:lnTo>
                  <a:pt x="1684" y="916"/>
                </a:lnTo>
                <a:lnTo>
                  <a:pt x="1629" y="746"/>
                </a:lnTo>
                <a:lnTo>
                  <a:pt x="1604" y="672"/>
                </a:lnTo>
                <a:lnTo>
                  <a:pt x="1533" y="453"/>
                </a:lnTo>
                <a:lnTo>
                  <a:pt x="1528" y="449"/>
                </a:lnTo>
                <a:lnTo>
                  <a:pt x="1522" y="447"/>
                </a:lnTo>
                <a:lnTo>
                  <a:pt x="1517" y="446"/>
                </a:lnTo>
                <a:lnTo>
                  <a:pt x="1512" y="446"/>
                </a:lnTo>
                <a:lnTo>
                  <a:pt x="1508" y="447"/>
                </a:lnTo>
                <a:lnTo>
                  <a:pt x="1505" y="450"/>
                </a:lnTo>
                <a:lnTo>
                  <a:pt x="1502" y="453"/>
                </a:lnTo>
                <a:lnTo>
                  <a:pt x="1499" y="457"/>
                </a:lnTo>
                <a:lnTo>
                  <a:pt x="1495" y="463"/>
                </a:lnTo>
                <a:lnTo>
                  <a:pt x="1492" y="469"/>
                </a:lnTo>
                <a:lnTo>
                  <a:pt x="1486" y="475"/>
                </a:lnTo>
                <a:lnTo>
                  <a:pt x="1480" y="481"/>
                </a:lnTo>
                <a:lnTo>
                  <a:pt x="1474" y="485"/>
                </a:lnTo>
                <a:lnTo>
                  <a:pt x="1467" y="489"/>
                </a:lnTo>
                <a:lnTo>
                  <a:pt x="1460" y="492"/>
                </a:lnTo>
                <a:lnTo>
                  <a:pt x="1452" y="495"/>
                </a:lnTo>
                <a:lnTo>
                  <a:pt x="1438" y="497"/>
                </a:lnTo>
                <a:lnTo>
                  <a:pt x="1426" y="497"/>
                </a:lnTo>
                <a:lnTo>
                  <a:pt x="1413" y="494"/>
                </a:lnTo>
                <a:lnTo>
                  <a:pt x="1401" y="489"/>
                </a:lnTo>
                <a:lnTo>
                  <a:pt x="1391" y="484"/>
                </a:lnTo>
                <a:lnTo>
                  <a:pt x="1384" y="475"/>
                </a:lnTo>
                <a:lnTo>
                  <a:pt x="1377" y="465"/>
                </a:lnTo>
                <a:lnTo>
                  <a:pt x="1372" y="454"/>
                </a:lnTo>
                <a:lnTo>
                  <a:pt x="1372" y="453"/>
                </a:lnTo>
                <a:lnTo>
                  <a:pt x="1371" y="441"/>
                </a:lnTo>
                <a:lnTo>
                  <a:pt x="1374" y="430"/>
                </a:lnTo>
                <a:lnTo>
                  <a:pt x="1377" y="419"/>
                </a:lnTo>
                <a:lnTo>
                  <a:pt x="1384" y="409"/>
                </a:lnTo>
                <a:lnTo>
                  <a:pt x="1391" y="399"/>
                </a:lnTo>
                <a:lnTo>
                  <a:pt x="1401" y="392"/>
                </a:lnTo>
                <a:lnTo>
                  <a:pt x="1413" y="386"/>
                </a:lnTo>
                <a:lnTo>
                  <a:pt x="1426" y="383"/>
                </a:lnTo>
                <a:lnTo>
                  <a:pt x="1435" y="381"/>
                </a:lnTo>
                <a:lnTo>
                  <a:pt x="1442" y="381"/>
                </a:lnTo>
                <a:lnTo>
                  <a:pt x="1451" y="381"/>
                </a:lnTo>
                <a:lnTo>
                  <a:pt x="1458" y="383"/>
                </a:lnTo>
                <a:lnTo>
                  <a:pt x="1465" y="386"/>
                </a:lnTo>
                <a:lnTo>
                  <a:pt x="1473" y="389"/>
                </a:lnTo>
                <a:lnTo>
                  <a:pt x="1479" y="392"/>
                </a:lnTo>
                <a:lnTo>
                  <a:pt x="1484" y="396"/>
                </a:lnTo>
                <a:lnTo>
                  <a:pt x="1490" y="399"/>
                </a:lnTo>
                <a:lnTo>
                  <a:pt x="1493" y="400"/>
                </a:lnTo>
                <a:lnTo>
                  <a:pt x="1498" y="400"/>
                </a:lnTo>
                <a:lnTo>
                  <a:pt x="1502" y="400"/>
                </a:lnTo>
                <a:lnTo>
                  <a:pt x="1508" y="398"/>
                </a:lnTo>
                <a:lnTo>
                  <a:pt x="1514" y="392"/>
                </a:lnTo>
                <a:lnTo>
                  <a:pt x="1468" y="252"/>
                </a:lnTo>
                <a:lnTo>
                  <a:pt x="1445" y="261"/>
                </a:lnTo>
                <a:lnTo>
                  <a:pt x="1420" y="266"/>
                </a:lnTo>
                <a:lnTo>
                  <a:pt x="1397" y="272"/>
                </a:lnTo>
                <a:lnTo>
                  <a:pt x="1374" y="277"/>
                </a:lnTo>
                <a:lnTo>
                  <a:pt x="1349" y="281"/>
                </a:lnTo>
                <a:lnTo>
                  <a:pt x="1324" y="284"/>
                </a:lnTo>
                <a:lnTo>
                  <a:pt x="1301" y="285"/>
                </a:lnTo>
                <a:lnTo>
                  <a:pt x="1276" y="287"/>
                </a:lnTo>
                <a:lnTo>
                  <a:pt x="1251" y="287"/>
                </a:lnTo>
                <a:lnTo>
                  <a:pt x="1228" y="285"/>
                </a:lnTo>
                <a:lnTo>
                  <a:pt x="1203" y="284"/>
                </a:lnTo>
                <a:lnTo>
                  <a:pt x="1180" y="281"/>
                </a:lnTo>
                <a:lnTo>
                  <a:pt x="1155" y="277"/>
                </a:lnTo>
                <a:lnTo>
                  <a:pt x="1132" y="272"/>
                </a:lnTo>
                <a:lnTo>
                  <a:pt x="1108" y="266"/>
                </a:lnTo>
                <a:lnTo>
                  <a:pt x="1085" y="261"/>
                </a:lnTo>
                <a:lnTo>
                  <a:pt x="1062" y="253"/>
                </a:lnTo>
                <a:lnTo>
                  <a:pt x="1038" y="244"/>
                </a:lnTo>
                <a:lnTo>
                  <a:pt x="1016" y="234"/>
                </a:lnTo>
                <a:lnTo>
                  <a:pt x="995" y="224"/>
                </a:lnTo>
                <a:lnTo>
                  <a:pt x="973" y="214"/>
                </a:lnTo>
                <a:lnTo>
                  <a:pt x="951" y="202"/>
                </a:lnTo>
                <a:lnTo>
                  <a:pt x="930" y="189"/>
                </a:lnTo>
                <a:lnTo>
                  <a:pt x="910" y="176"/>
                </a:lnTo>
                <a:lnTo>
                  <a:pt x="890" y="161"/>
                </a:lnTo>
                <a:lnTo>
                  <a:pt x="871" y="145"/>
                </a:lnTo>
                <a:lnTo>
                  <a:pt x="852" y="129"/>
                </a:lnTo>
                <a:lnTo>
                  <a:pt x="833" y="112"/>
                </a:lnTo>
                <a:lnTo>
                  <a:pt x="815" y="94"/>
                </a:lnTo>
                <a:lnTo>
                  <a:pt x="798" y="75"/>
                </a:lnTo>
                <a:lnTo>
                  <a:pt x="782" y="55"/>
                </a:lnTo>
                <a:lnTo>
                  <a:pt x="766" y="35"/>
                </a:lnTo>
                <a:lnTo>
                  <a:pt x="648" y="121"/>
                </a:lnTo>
                <a:lnTo>
                  <a:pt x="640" y="116"/>
                </a:lnTo>
                <a:lnTo>
                  <a:pt x="636" y="113"/>
                </a:lnTo>
                <a:lnTo>
                  <a:pt x="635" y="109"/>
                </a:lnTo>
                <a:lnTo>
                  <a:pt x="633" y="105"/>
                </a:lnTo>
                <a:lnTo>
                  <a:pt x="633" y="100"/>
                </a:lnTo>
                <a:lnTo>
                  <a:pt x="635" y="96"/>
                </a:lnTo>
                <a:lnTo>
                  <a:pt x="636" y="89"/>
                </a:lnTo>
                <a:lnTo>
                  <a:pt x="637" y="81"/>
                </a:lnTo>
                <a:lnTo>
                  <a:pt x="639" y="74"/>
                </a:lnTo>
                <a:lnTo>
                  <a:pt x="639" y="65"/>
                </a:lnTo>
                <a:lnTo>
                  <a:pt x="637" y="58"/>
                </a:lnTo>
                <a:lnTo>
                  <a:pt x="636" y="51"/>
                </a:lnTo>
                <a:lnTo>
                  <a:pt x="633" y="42"/>
                </a:lnTo>
                <a:lnTo>
                  <a:pt x="629" y="35"/>
                </a:lnTo>
                <a:lnTo>
                  <a:pt x="621" y="24"/>
                </a:lnTo>
                <a:lnTo>
                  <a:pt x="613" y="14"/>
                </a:lnTo>
                <a:lnTo>
                  <a:pt x="602" y="8"/>
                </a:lnTo>
                <a:lnTo>
                  <a:pt x="591" y="3"/>
                </a:lnTo>
                <a:lnTo>
                  <a:pt x="579" y="0"/>
                </a:lnTo>
                <a:lnTo>
                  <a:pt x="567" y="0"/>
                </a:lnTo>
                <a:lnTo>
                  <a:pt x="556" y="1"/>
                </a:lnTo>
                <a:lnTo>
                  <a:pt x="546" y="5"/>
                </a:lnTo>
                <a:lnTo>
                  <a:pt x="544" y="5"/>
                </a:lnTo>
                <a:lnTo>
                  <a:pt x="535" y="14"/>
                </a:lnTo>
                <a:lnTo>
                  <a:pt x="528" y="23"/>
                </a:lnTo>
                <a:lnTo>
                  <a:pt x="524" y="33"/>
                </a:lnTo>
                <a:lnTo>
                  <a:pt x="519" y="45"/>
                </a:lnTo>
                <a:lnTo>
                  <a:pt x="519" y="58"/>
                </a:lnTo>
                <a:lnTo>
                  <a:pt x="521" y="70"/>
                </a:lnTo>
                <a:lnTo>
                  <a:pt x="524" y="83"/>
                </a:lnTo>
                <a:lnTo>
                  <a:pt x="531" y="94"/>
                </a:lnTo>
                <a:lnTo>
                  <a:pt x="535" y="100"/>
                </a:lnTo>
                <a:lnTo>
                  <a:pt x="541" y="107"/>
                </a:lnTo>
                <a:lnTo>
                  <a:pt x="547" y="112"/>
                </a:lnTo>
                <a:lnTo>
                  <a:pt x="553" y="116"/>
                </a:lnTo>
                <a:lnTo>
                  <a:pt x="560" y="121"/>
                </a:lnTo>
                <a:lnTo>
                  <a:pt x="567" y="124"/>
                </a:lnTo>
                <a:lnTo>
                  <a:pt x="573" y="126"/>
                </a:lnTo>
                <a:lnTo>
                  <a:pt x="581" y="126"/>
                </a:lnTo>
                <a:lnTo>
                  <a:pt x="586" y="128"/>
                </a:lnTo>
                <a:lnTo>
                  <a:pt x="591" y="131"/>
                </a:lnTo>
                <a:lnTo>
                  <a:pt x="594" y="134"/>
                </a:lnTo>
                <a:lnTo>
                  <a:pt x="595" y="137"/>
                </a:lnTo>
                <a:lnTo>
                  <a:pt x="597" y="141"/>
                </a:lnTo>
                <a:lnTo>
                  <a:pt x="598" y="147"/>
                </a:lnTo>
                <a:lnTo>
                  <a:pt x="598" y="153"/>
                </a:lnTo>
                <a:lnTo>
                  <a:pt x="595" y="158"/>
                </a:lnTo>
                <a:lnTo>
                  <a:pt x="410" y="294"/>
                </a:lnTo>
                <a:lnTo>
                  <a:pt x="346" y="339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1746" y="2276474"/>
            <a:ext cx="18653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200" b="1" dirty="0"/>
              <a:t>Berufsabschluss</a:t>
            </a:r>
            <a:br>
              <a:rPr lang="en-US" sz="1200" b="1" dirty="0"/>
            </a:br>
            <a:r>
              <a:rPr lang="en-US" sz="1200" b="1" dirty="0"/>
              <a:t>bei geringqualifizierten Beschäftigten</a:t>
            </a:r>
          </a:p>
          <a:p>
            <a:pPr defTabSz="912813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200" b="1" dirty="0"/>
              <a:t>Immer: Gehalt statt Ausbildungsvergütung</a:t>
            </a:r>
            <a:endParaRPr lang="de-DE" sz="1200" b="1" dirty="0"/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0532" y="1559063"/>
            <a:ext cx="4472794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Betriebliche Einzelumschulung in jedem Beruf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Praxis im Betrieb, Theorie in der Berufsschule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Ausbildungsberechtigung des Betriebes notwendig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Verkürzung um ein Drittel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Bsp: Konstruktionsmechaniker*in, Bäckereiverkäufer*in,</a:t>
            </a:r>
            <a:br>
              <a:rPr lang="de-DE" sz="1100" b="1" dirty="0">
                <a:solidFill>
                  <a:srgbClr val="4D4D4C"/>
                </a:solidFill>
              </a:rPr>
            </a:br>
            <a:r>
              <a:rPr lang="de-DE" sz="1100" b="1" dirty="0">
                <a:solidFill>
                  <a:srgbClr val="4D4D4C"/>
                </a:solidFill>
              </a:rPr>
              <a:t>IT-Fachkraft, Dachdecker*in, Elektroniker*in</a:t>
            </a:r>
          </a:p>
          <a:p>
            <a:pPr lvl="1" defTabSz="912813" eaLnBrk="0" hangingPunct="0">
              <a:lnSpc>
                <a:spcPct val="90000"/>
              </a:lnSpc>
              <a:spcBef>
                <a:spcPct val="50000"/>
              </a:spcBef>
              <a:buClr>
                <a:srgbClr val="808080"/>
              </a:buClr>
              <a:buSzPct val="80000"/>
            </a:pPr>
            <a:endParaRPr lang="de-DE" sz="1700" dirty="0"/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33581" y="4171549"/>
            <a:ext cx="444974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Vorbereitungslehrgang, ggf. berufsbegleitend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Keine Ausbildungsberechtigung des Betriebes erforderlich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AZAV-Zertifizierung (Akkreditierungs- und Zulassungsverordnung)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Bsp: Fachkraft für Lagerlogistik, Zimmer/Dachdecker (m/w/d)</a:t>
            </a:r>
            <a:endParaRPr lang="de-DE" sz="1100" b="1" dirty="0"/>
          </a:p>
        </p:txBody>
      </p:sp>
      <p:sp>
        <p:nvSpPr>
          <p:cNvPr id="30" name="Rechteck 29"/>
          <p:cNvSpPr/>
          <p:nvPr/>
        </p:nvSpPr>
        <p:spPr>
          <a:xfrm>
            <a:off x="4053663" y="2808583"/>
            <a:ext cx="47218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Berufsausbildung in Modulen | bei WfB selten nachgefragt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Keine Ausbildungsberechtigung des Betriebes erforderlich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„Ausbildungsbausteine“, um Schritt für Schritt einen Abschluss zu erlangen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AZAV-Zertifizierung (Akkreditierungs- u. Zulassungsverordnung)</a:t>
            </a:r>
          </a:p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Bsp: Industriemechaniker*in, Servicekraft f. Schutz u. Sicherheit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08408E6-29CE-49B7-B741-F7DEDB9D646B}"/>
              </a:ext>
            </a:extLst>
          </p:cNvPr>
          <p:cNvSpPr/>
          <p:nvPr/>
        </p:nvSpPr>
        <p:spPr>
          <a:xfrm>
            <a:off x="4053663" y="1005376"/>
            <a:ext cx="4807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Ziel: Nachträglicher Erwerb Berufsabschluss</a:t>
            </a:r>
          </a:p>
        </p:txBody>
      </p:sp>
    </p:spTree>
    <p:extLst>
      <p:ext uri="{BB962C8B-B14F-4D97-AF65-F5344CB8AC3E}">
        <p14:creationId xmlns:p14="http://schemas.microsoft.com/office/powerpoint/2010/main" val="27977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010" y="195718"/>
            <a:ext cx="7648911" cy="762023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Qualifizierung sonstiger Beschäftigter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§82 SGB III</a:t>
            </a:r>
            <a:br>
              <a:rPr lang="de-DE" sz="2000" dirty="0">
                <a:solidFill>
                  <a:schemeClr val="tx1"/>
                </a:solidFill>
              </a:rPr>
            </a:b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8076" y="1501450"/>
            <a:ext cx="4452676" cy="234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3935" tIns="46969" rIns="93935" bIns="46969" anchor="ctr"/>
          <a:lstStyle/>
          <a:p>
            <a:pPr algn="ctr" defTabSz="939800"/>
            <a:r>
              <a:rPr lang="de-DE" sz="1400" b="1" dirty="0">
                <a:solidFill>
                  <a:schemeClr val="bg1"/>
                </a:solidFill>
              </a:rPr>
              <a:t>Anpassungsqualifizierungen</a:t>
            </a:r>
            <a:endParaRPr lang="de-DE" sz="1400" b="1" noProof="1">
              <a:solidFill>
                <a:schemeClr val="bg1"/>
              </a:solidFill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6927321" y="1252074"/>
            <a:ext cx="1451591" cy="1787288"/>
          </a:xfrm>
          <a:custGeom>
            <a:avLst/>
            <a:gdLst>
              <a:gd name="T0" fmla="*/ 1658206 w 1387"/>
              <a:gd name="T1" fmla="*/ 2120660 h 1643"/>
              <a:gd name="T2" fmla="*/ 1646651 w 1387"/>
              <a:gd name="T3" fmla="*/ 2091906 h 1643"/>
              <a:gd name="T4" fmla="*/ 1613429 w 1387"/>
              <a:gd name="T5" fmla="*/ 2050211 h 1643"/>
              <a:gd name="T6" fmla="*/ 1611984 w 1387"/>
              <a:gd name="T7" fmla="*/ 1978325 h 1643"/>
              <a:gd name="T8" fmla="*/ 1669762 w 1387"/>
              <a:gd name="T9" fmla="*/ 1917940 h 1643"/>
              <a:gd name="T10" fmla="*/ 1687095 w 1387"/>
              <a:gd name="T11" fmla="*/ 1915064 h 1643"/>
              <a:gd name="T12" fmla="*/ 1736205 w 1387"/>
              <a:gd name="T13" fmla="*/ 1932317 h 1643"/>
              <a:gd name="T14" fmla="*/ 1773761 w 1387"/>
              <a:gd name="T15" fmla="*/ 2011393 h 1643"/>
              <a:gd name="T16" fmla="*/ 1756427 w 1387"/>
              <a:gd name="T17" fmla="*/ 2066027 h 1643"/>
              <a:gd name="T18" fmla="*/ 1727539 w 1387"/>
              <a:gd name="T19" fmla="*/ 2101970 h 1643"/>
              <a:gd name="T20" fmla="*/ 1736205 w 1387"/>
              <a:gd name="T21" fmla="*/ 2133600 h 1643"/>
              <a:gd name="T22" fmla="*/ 1747761 w 1387"/>
              <a:gd name="T23" fmla="*/ 2142226 h 1643"/>
              <a:gd name="T24" fmla="*/ 1971648 w 1387"/>
              <a:gd name="T25" fmla="*/ 1772728 h 1643"/>
              <a:gd name="T26" fmla="*/ 1853204 w 1387"/>
              <a:gd name="T27" fmla="*/ 1341407 h 1643"/>
              <a:gd name="T28" fmla="*/ 1653873 w 1387"/>
              <a:gd name="T29" fmla="*/ 947468 h 1643"/>
              <a:gd name="T30" fmla="*/ 1386653 w 1387"/>
              <a:gd name="T31" fmla="*/ 600974 h 1643"/>
              <a:gd name="T32" fmla="*/ 1055879 w 1387"/>
              <a:gd name="T33" fmla="*/ 314864 h 1643"/>
              <a:gd name="T34" fmla="*/ 671660 w 1387"/>
              <a:gd name="T35" fmla="*/ 94891 h 1643"/>
              <a:gd name="T36" fmla="*/ 343774 w 1387"/>
              <a:gd name="T37" fmla="*/ 241540 h 1643"/>
              <a:gd name="T38" fmla="*/ 324997 w 1387"/>
              <a:gd name="T39" fmla="*/ 253042 h 1643"/>
              <a:gd name="T40" fmla="*/ 294664 w 1387"/>
              <a:gd name="T41" fmla="*/ 242977 h 1643"/>
              <a:gd name="T42" fmla="*/ 268664 w 1387"/>
              <a:gd name="T43" fmla="*/ 201283 h 1643"/>
              <a:gd name="T44" fmla="*/ 209442 w 1387"/>
              <a:gd name="T45" fmla="*/ 173966 h 1643"/>
              <a:gd name="T46" fmla="*/ 127110 w 1387"/>
              <a:gd name="T47" fmla="*/ 199845 h 1643"/>
              <a:gd name="T48" fmla="*/ 109777 w 1387"/>
              <a:gd name="T49" fmla="*/ 228600 h 1643"/>
              <a:gd name="T50" fmla="*/ 108332 w 1387"/>
              <a:gd name="T51" fmla="*/ 264543 h 1643"/>
              <a:gd name="T52" fmla="*/ 163221 w 1387"/>
              <a:gd name="T53" fmla="*/ 329241 h 1643"/>
              <a:gd name="T54" fmla="*/ 225331 w 1387"/>
              <a:gd name="T55" fmla="*/ 337868 h 1643"/>
              <a:gd name="T56" fmla="*/ 271553 w 1387"/>
              <a:gd name="T57" fmla="*/ 319177 h 1643"/>
              <a:gd name="T58" fmla="*/ 303330 w 1387"/>
              <a:gd name="T59" fmla="*/ 326366 h 1643"/>
              <a:gd name="T60" fmla="*/ 93888 w 1387"/>
              <a:gd name="T61" fmla="*/ 1006415 h 1643"/>
              <a:gd name="T62" fmla="*/ 108332 w 1387"/>
              <a:gd name="T63" fmla="*/ 1026543 h 1643"/>
              <a:gd name="T64" fmla="*/ 137221 w 1387"/>
              <a:gd name="T65" fmla="*/ 1030857 h 1643"/>
              <a:gd name="T66" fmla="*/ 190665 w 1387"/>
              <a:gd name="T67" fmla="*/ 1017917 h 1643"/>
              <a:gd name="T68" fmla="*/ 257109 w 1387"/>
              <a:gd name="T69" fmla="*/ 1045234 h 1643"/>
              <a:gd name="T70" fmla="*/ 287442 w 1387"/>
              <a:gd name="T71" fmla="*/ 1122872 h 1643"/>
              <a:gd name="T72" fmla="*/ 283108 w 1387"/>
              <a:gd name="T73" fmla="*/ 1141562 h 1643"/>
              <a:gd name="T74" fmla="*/ 246998 w 1387"/>
              <a:gd name="T75" fmla="*/ 1177506 h 1643"/>
              <a:gd name="T76" fmla="*/ 158887 w 1387"/>
              <a:gd name="T77" fmla="*/ 1177506 h 1643"/>
              <a:gd name="T78" fmla="*/ 116999 w 1387"/>
              <a:gd name="T79" fmla="*/ 1141562 h 1643"/>
              <a:gd name="T80" fmla="*/ 95332 w 1387"/>
              <a:gd name="T81" fmla="*/ 1099868 h 1643"/>
              <a:gd name="T82" fmla="*/ 0 w 1387"/>
              <a:gd name="T83" fmla="*/ 1295400 h 1643"/>
              <a:gd name="T84" fmla="*/ 67888 w 1387"/>
              <a:gd name="T85" fmla="*/ 1318404 h 1643"/>
              <a:gd name="T86" fmla="*/ 223887 w 1387"/>
              <a:gd name="T87" fmla="*/ 1397479 h 1643"/>
              <a:gd name="T88" fmla="*/ 361108 w 1387"/>
              <a:gd name="T89" fmla="*/ 1505310 h 1643"/>
              <a:gd name="T90" fmla="*/ 473773 w 1387"/>
              <a:gd name="T91" fmla="*/ 1636144 h 1643"/>
              <a:gd name="T92" fmla="*/ 560439 w 1387"/>
              <a:gd name="T93" fmla="*/ 1789981 h 1643"/>
              <a:gd name="T94" fmla="*/ 615327 w 1387"/>
              <a:gd name="T95" fmla="*/ 1959634 h 1643"/>
              <a:gd name="T96" fmla="*/ 636994 w 1387"/>
              <a:gd name="T97" fmla="*/ 2142226 h 1643"/>
              <a:gd name="T98" fmla="*/ 850770 w 1387"/>
              <a:gd name="T99" fmla="*/ 2170981 h 1643"/>
              <a:gd name="T100" fmla="*/ 817548 w 1387"/>
              <a:gd name="T101" fmla="*/ 2202611 h 1643"/>
              <a:gd name="T102" fmla="*/ 795881 w 1387"/>
              <a:gd name="T103" fmla="*/ 2254370 h 1643"/>
              <a:gd name="T104" fmla="*/ 823325 w 1387"/>
              <a:gd name="T105" fmla="*/ 2339196 h 1643"/>
              <a:gd name="T106" fmla="*/ 868103 w 1387"/>
              <a:gd name="T107" fmla="*/ 2362200 h 1643"/>
              <a:gd name="T108" fmla="*/ 886880 w 1387"/>
              <a:gd name="T109" fmla="*/ 2359325 h 1643"/>
              <a:gd name="T110" fmla="*/ 951880 w 1387"/>
              <a:gd name="T111" fmla="*/ 2307566 h 1643"/>
              <a:gd name="T112" fmla="*/ 959102 w 1387"/>
              <a:gd name="T113" fmla="*/ 2235679 h 1643"/>
              <a:gd name="T114" fmla="*/ 928769 w 1387"/>
              <a:gd name="T115" fmla="*/ 2189672 h 1643"/>
              <a:gd name="T116" fmla="*/ 922991 w 1387"/>
              <a:gd name="T117" fmla="*/ 2160917 h 1643"/>
              <a:gd name="T118" fmla="*/ 940324 w 1387"/>
              <a:gd name="T119" fmla="*/ 2142226 h 16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643"/>
              <a:gd name="T182" fmla="*/ 1387 w 1387"/>
              <a:gd name="T183" fmla="*/ 1643 h 16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643">
                <a:moveTo>
                  <a:pt x="960" y="1490"/>
                </a:moveTo>
                <a:lnTo>
                  <a:pt x="1137" y="1490"/>
                </a:lnTo>
                <a:lnTo>
                  <a:pt x="1142" y="1485"/>
                </a:lnTo>
                <a:lnTo>
                  <a:pt x="1145" y="1481"/>
                </a:lnTo>
                <a:lnTo>
                  <a:pt x="1148" y="1475"/>
                </a:lnTo>
                <a:lnTo>
                  <a:pt x="1148" y="1471"/>
                </a:lnTo>
                <a:lnTo>
                  <a:pt x="1148" y="1466"/>
                </a:lnTo>
                <a:lnTo>
                  <a:pt x="1146" y="1463"/>
                </a:lnTo>
                <a:lnTo>
                  <a:pt x="1143" y="1459"/>
                </a:lnTo>
                <a:lnTo>
                  <a:pt x="1140" y="1455"/>
                </a:lnTo>
                <a:lnTo>
                  <a:pt x="1135" y="1450"/>
                </a:lnTo>
                <a:lnTo>
                  <a:pt x="1129" y="1446"/>
                </a:lnTo>
                <a:lnTo>
                  <a:pt x="1124" y="1439"/>
                </a:lnTo>
                <a:lnTo>
                  <a:pt x="1120" y="1433"/>
                </a:lnTo>
                <a:lnTo>
                  <a:pt x="1117" y="1426"/>
                </a:lnTo>
                <a:lnTo>
                  <a:pt x="1114" y="1418"/>
                </a:lnTo>
                <a:lnTo>
                  <a:pt x="1113" y="1410"/>
                </a:lnTo>
                <a:lnTo>
                  <a:pt x="1113" y="1402"/>
                </a:lnTo>
                <a:lnTo>
                  <a:pt x="1113" y="1388"/>
                </a:lnTo>
                <a:lnTo>
                  <a:pt x="1116" y="1376"/>
                </a:lnTo>
                <a:lnTo>
                  <a:pt x="1120" y="1364"/>
                </a:lnTo>
                <a:lnTo>
                  <a:pt x="1127" y="1354"/>
                </a:lnTo>
                <a:lnTo>
                  <a:pt x="1136" y="1345"/>
                </a:lnTo>
                <a:lnTo>
                  <a:pt x="1145" y="1338"/>
                </a:lnTo>
                <a:lnTo>
                  <a:pt x="1156" y="1334"/>
                </a:lnTo>
                <a:lnTo>
                  <a:pt x="1168" y="1332"/>
                </a:lnTo>
                <a:lnTo>
                  <a:pt x="1180" y="1334"/>
                </a:lnTo>
                <a:lnTo>
                  <a:pt x="1191" y="1338"/>
                </a:lnTo>
                <a:lnTo>
                  <a:pt x="1202" y="1344"/>
                </a:lnTo>
                <a:lnTo>
                  <a:pt x="1210" y="1353"/>
                </a:lnTo>
                <a:lnTo>
                  <a:pt x="1218" y="1361"/>
                </a:lnTo>
                <a:lnTo>
                  <a:pt x="1222" y="1373"/>
                </a:lnTo>
                <a:lnTo>
                  <a:pt x="1226" y="1386"/>
                </a:lnTo>
                <a:lnTo>
                  <a:pt x="1228" y="1399"/>
                </a:lnTo>
                <a:lnTo>
                  <a:pt x="1226" y="1407"/>
                </a:lnTo>
                <a:lnTo>
                  <a:pt x="1225" y="1415"/>
                </a:lnTo>
                <a:lnTo>
                  <a:pt x="1223" y="1423"/>
                </a:lnTo>
                <a:lnTo>
                  <a:pt x="1221" y="1430"/>
                </a:lnTo>
                <a:lnTo>
                  <a:pt x="1216" y="1437"/>
                </a:lnTo>
                <a:lnTo>
                  <a:pt x="1212" y="1443"/>
                </a:lnTo>
                <a:lnTo>
                  <a:pt x="1207" y="1449"/>
                </a:lnTo>
                <a:lnTo>
                  <a:pt x="1202" y="1453"/>
                </a:lnTo>
                <a:lnTo>
                  <a:pt x="1199" y="1458"/>
                </a:lnTo>
                <a:lnTo>
                  <a:pt x="1196" y="1462"/>
                </a:lnTo>
                <a:lnTo>
                  <a:pt x="1196" y="1465"/>
                </a:lnTo>
                <a:lnTo>
                  <a:pt x="1196" y="1471"/>
                </a:lnTo>
                <a:lnTo>
                  <a:pt x="1196" y="1474"/>
                </a:lnTo>
                <a:lnTo>
                  <a:pt x="1199" y="1480"/>
                </a:lnTo>
                <a:lnTo>
                  <a:pt x="1202" y="1484"/>
                </a:lnTo>
                <a:lnTo>
                  <a:pt x="1207" y="1487"/>
                </a:lnTo>
                <a:lnTo>
                  <a:pt x="1207" y="1488"/>
                </a:lnTo>
                <a:lnTo>
                  <a:pt x="1209" y="1488"/>
                </a:lnTo>
                <a:lnTo>
                  <a:pt x="1210" y="1490"/>
                </a:lnTo>
                <a:lnTo>
                  <a:pt x="1387" y="1490"/>
                </a:lnTo>
                <a:lnTo>
                  <a:pt x="1385" y="1424"/>
                </a:lnTo>
                <a:lnTo>
                  <a:pt x="1381" y="1360"/>
                </a:lnTo>
                <a:lnTo>
                  <a:pt x="1375" y="1296"/>
                </a:lnTo>
                <a:lnTo>
                  <a:pt x="1365" y="1233"/>
                </a:lnTo>
                <a:lnTo>
                  <a:pt x="1353" y="1171"/>
                </a:lnTo>
                <a:lnTo>
                  <a:pt x="1340" y="1109"/>
                </a:lnTo>
                <a:lnTo>
                  <a:pt x="1323" y="1050"/>
                </a:lnTo>
                <a:lnTo>
                  <a:pt x="1304" y="991"/>
                </a:lnTo>
                <a:lnTo>
                  <a:pt x="1283" y="933"/>
                </a:lnTo>
                <a:lnTo>
                  <a:pt x="1260" y="875"/>
                </a:lnTo>
                <a:lnTo>
                  <a:pt x="1234" y="819"/>
                </a:lnTo>
                <a:lnTo>
                  <a:pt x="1207" y="764"/>
                </a:lnTo>
                <a:lnTo>
                  <a:pt x="1177" y="711"/>
                </a:lnTo>
                <a:lnTo>
                  <a:pt x="1145" y="659"/>
                </a:lnTo>
                <a:lnTo>
                  <a:pt x="1111" y="608"/>
                </a:lnTo>
                <a:lnTo>
                  <a:pt x="1076" y="558"/>
                </a:lnTo>
                <a:lnTo>
                  <a:pt x="1038" y="510"/>
                </a:lnTo>
                <a:lnTo>
                  <a:pt x="1000" y="464"/>
                </a:lnTo>
                <a:lnTo>
                  <a:pt x="960" y="418"/>
                </a:lnTo>
                <a:lnTo>
                  <a:pt x="916" y="375"/>
                </a:lnTo>
                <a:lnTo>
                  <a:pt x="872" y="334"/>
                </a:lnTo>
                <a:lnTo>
                  <a:pt x="827" y="293"/>
                </a:lnTo>
                <a:lnTo>
                  <a:pt x="779" y="255"/>
                </a:lnTo>
                <a:lnTo>
                  <a:pt x="731" y="219"/>
                </a:lnTo>
                <a:lnTo>
                  <a:pt x="680" y="184"/>
                </a:lnTo>
                <a:lnTo>
                  <a:pt x="629" y="152"/>
                </a:lnTo>
                <a:lnTo>
                  <a:pt x="575" y="121"/>
                </a:lnTo>
                <a:lnTo>
                  <a:pt x="521" y="92"/>
                </a:lnTo>
                <a:lnTo>
                  <a:pt x="465" y="66"/>
                </a:lnTo>
                <a:lnTo>
                  <a:pt x="409" y="42"/>
                </a:lnTo>
                <a:lnTo>
                  <a:pt x="352" y="19"/>
                </a:lnTo>
                <a:lnTo>
                  <a:pt x="292" y="0"/>
                </a:lnTo>
                <a:lnTo>
                  <a:pt x="238" y="168"/>
                </a:lnTo>
                <a:lnTo>
                  <a:pt x="237" y="168"/>
                </a:lnTo>
                <a:lnTo>
                  <a:pt x="237" y="169"/>
                </a:lnTo>
                <a:lnTo>
                  <a:pt x="235" y="171"/>
                </a:lnTo>
                <a:lnTo>
                  <a:pt x="231" y="174"/>
                </a:lnTo>
                <a:lnTo>
                  <a:pt x="225" y="176"/>
                </a:lnTo>
                <a:lnTo>
                  <a:pt x="219" y="176"/>
                </a:lnTo>
                <a:lnTo>
                  <a:pt x="215" y="176"/>
                </a:lnTo>
                <a:lnTo>
                  <a:pt x="212" y="175"/>
                </a:lnTo>
                <a:lnTo>
                  <a:pt x="207" y="172"/>
                </a:lnTo>
                <a:lnTo>
                  <a:pt x="204" y="169"/>
                </a:lnTo>
                <a:lnTo>
                  <a:pt x="202" y="165"/>
                </a:lnTo>
                <a:lnTo>
                  <a:pt x="199" y="157"/>
                </a:lnTo>
                <a:lnTo>
                  <a:pt x="196" y="152"/>
                </a:lnTo>
                <a:lnTo>
                  <a:pt x="191" y="146"/>
                </a:lnTo>
                <a:lnTo>
                  <a:pt x="186" y="140"/>
                </a:lnTo>
                <a:lnTo>
                  <a:pt x="180" y="134"/>
                </a:lnTo>
                <a:lnTo>
                  <a:pt x="172" y="130"/>
                </a:lnTo>
                <a:lnTo>
                  <a:pt x="165" y="127"/>
                </a:lnTo>
                <a:lnTo>
                  <a:pt x="158" y="124"/>
                </a:lnTo>
                <a:lnTo>
                  <a:pt x="145" y="121"/>
                </a:lnTo>
                <a:lnTo>
                  <a:pt x="132" y="120"/>
                </a:lnTo>
                <a:lnTo>
                  <a:pt x="120" y="121"/>
                </a:lnTo>
                <a:lnTo>
                  <a:pt x="108" y="125"/>
                </a:lnTo>
                <a:lnTo>
                  <a:pt x="97" y="131"/>
                </a:lnTo>
                <a:lnTo>
                  <a:pt x="88" y="139"/>
                </a:lnTo>
                <a:lnTo>
                  <a:pt x="81" y="147"/>
                </a:lnTo>
                <a:lnTo>
                  <a:pt x="76" y="159"/>
                </a:lnTo>
                <a:lnTo>
                  <a:pt x="73" y="172"/>
                </a:lnTo>
                <a:lnTo>
                  <a:pt x="75" y="184"/>
                </a:lnTo>
                <a:lnTo>
                  <a:pt x="79" y="194"/>
                </a:lnTo>
                <a:lnTo>
                  <a:pt x="83" y="206"/>
                </a:lnTo>
                <a:lnTo>
                  <a:pt x="92" y="214"/>
                </a:lnTo>
                <a:lnTo>
                  <a:pt x="101" y="223"/>
                </a:lnTo>
                <a:lnTo>
                  <a:pt x="113" y="229"/>
                </a:lnTo>
                <a:lnTo>
                  <a:pt x="124" y="233"/>
                </a:lnTo>
                <a:lnTo>
                  <a:pt x="133" y="236"/>
                </a:lnTo>
                <a:lnTo>
                  <a:pt x="142" y="236"/>
                </a:lnTo>
                <a:lnTo>
                  <a:pt x="149" y="236"/>
                </a:lnTo>
                <a:lnTo>
                  <a:pt x="156" y="235"/>
                </a:lnTo>
                <a:lnTo>
                  <a:pt x="164" y="233"/>
                </a:lnTo>
                <a:lnTo>
                  <a:pt x="171" y="232"/>
                </a:lnTo>
                <a:lnTo>
                  <a:pt x="178" y="227"/>
                </a:lnTo>
                <a:lnTo>
                  <a:pt x="184" y="225"/>
                </a:lnTo>
                <a:lnTo>
                  <a:pt x="188" y="222"/>
                </a:lnTo>
                <a:lnTo>
                  <a:pt x="193" y="220"/>
                </a:lnTo>
                <a:lnTo>
                  <a:pt x="197" y="220"/>
                </a:lnTo>
                <a:lnTo>
                  <a:pt x="202" y="222"/>
                </a:lnTo>
                <a:lnTo>
                  <a:pt x="206" y="223"/>
                </a:lnTo>
                <a:lnTo>
                  <a:pt x="210" y="227"/>
                </a:lnTo>
                <a:lnTo>
                  <a:pt x="213" y="232"/>
                </a:lnTo>
                <a:lnTo>
                  <a:pt x="216" y="236"/>
                </a:lnTo>
                <a:lnTo>
                  <a:pt x="161" y="407"/>
                </a:lnTo>
                <a:lnTo>
                  <a:pt x="136" y="481"/>
                </a:lnTo>
                <a:lnTo>
                  <a:pt x="65" y="700"/>
                </a:lnTo>
                <a:lnTo>
                  <a:pt x="66" y="700"/>
                </a:lnTo>
                <a:lnTo>
                  <a:pt x="67" y="706"/>
                </a:lnTo>
                <a:lnTo>
                  <a:pt x="70" y="711"/>
                </a:lnTo>
                <a:lnTo>
                  <a:pt x="75" y="714"/>
                </a:lnTo>
                <a:lnTo>
                  <a:pt x="78" y="717"/>
                </a:lnTo>
                <a:lnTo>
                  <a:pt x="82" y="719"/>
                </a:lnTo>
                <a:lnTo>
                  <a:pt x="86" y="719"/>
                </a:lnTo>
                <a:lnTo>
                  <a:pt x="91" y="719"/>
                </a:lnTo>
                <a:lnTo>
                  <a:pt x="95" y="717"/>
                </a:lnTo>
                <a:lnTo>
                  <a:pt x="102" y="714"/>
                </a:lnTo>
                <a:lnTo>
                  <a:pt x="108" y="711"/>
                </a:lnTo>
                <a:lnTo>
                  <a:pt x="117" y="710"/>
                </a:lnTo>
                <a:lnTo>
                  <a:pt x="124" y="708"/>
                </a:lnTo>
                <a:lnTo>
                  <a:pt x="132" y="708"/>
                </a:lnTo>
                <a:lnTo>
                  <a:pt x="140" y="710"/>
                </a:lnTo>
                <a:lnTo>
                  <a:pt x="148" y="711"/>
                </a:lnTo>
                <a:lnTo>
                  <a:pt x="156" y="714"/>
                </a:lnTo>
                <a:lnTo>
                  <a:pt x="168" y="720"/>
                </a:lnTo>
                <a:lnTo>
                  <a:pt x="178" y="727"/>
                </a:lnTo>
                <a:lnTo>
                  <a:pt x="187" y="738"/>
                </a:lnTo>
                <a:lnTo>
                  <a:pt x="193" y="748"/>
                </a:lnTo>
                <a:lnTo>
                  <a:pt x="197" y="758"/>
                </a:lnTo>
                <a:lnTo>
                  <a:pt x="199" y="770"/>
                </a:lnTo>
                <a:lnTo>
                  <a:pt x="199" y="781"/>
                </a:lnTo>
                <a:lnTo>
                  <a:pt x="196" y="793"/>
                </a:lnTo>
                <a:lnTo>
                  <a:pt x="196" y="794"/>
                </a:lnTo>
                <a:lnTo>
                  <a:pt x="190" y="805"/>
                </a:lnTo>
                <a:lnTo>
                  <a:pt x="181" y="812"/>
                </a:lnTo>
                <a:lnTo>
                  <a:pt x="171" y="819"/>
                </a:lnTo>
                <a:lnTo>
                  <a:pt x="161" y="824"/>
                </a:lnTo>
                <a:lnTo>
                  <a:pt x="148" y="827"/>
                </a:lnTo>
                <a:lnTo>
                  <a:pt x="136" y="827"/>
                </a:lnTo>
                <a:lnTo>
                  <a:pt x="123" y="824"/>
                </a:lnTo>
                <a:lnTo>
                  <a:pt x="110" y="819"/>
                </a:lnTo>
                <a:lnTo>
                  <a:pt x="102" y="816"/>
                </a:lnTo>
                <a:lnTo>
                  <a:pt x="97" y="810"/>
                </a:lnTo>
                <a:lnTo>
                  <a:pt x="89" y="806"/>
                </a:lnTo>
                <a:lnTo>
                  <a:pt x="85" y="800"/>
                </a:lnTo>
                <a:lnTo>
                  <a:pt x="81" y="794"/>
                </a:lnTo>
                <a:lnTo>
                  <a:pt x="76" y="787"/>
                </a:lnTo>
                <a:lnTo>
                  <a:pt x="73" y="781"/>
                </a:lnTo>
                <a:lnTo>
                  <a:pt x="70" y="774"/>
                </a:lnTo>
                <a:lnTo>
                  <a:pt x="69" y="768"/>
                </a:lnTo>
                <a:lnTo>
                  <a:pt x="66" y="765"/>
                </a:lnTo>
                <a:lnTo>
                  <a:pt x="63" y="762"/>
                </a:lnTo>
                <a:lnTo>
                  <a:pt x="59" y="761"/>
                </a:lnTo>
                <a:lnTo>
                  <a:pt x="53" y="759"/>
                </a:lnTo>
                <a:lnTo>
                  <a:pt x="46" y="761"/>
                </a:lnTo>
                <a:lnTo>
                  <a:pt x="0" y="901"/>
                </a:lnTo>
                <a:lnTo>
                  <a:pt x="24" y="908"/>
                </a:lnTo>
                <a:lnTo>
                  <a:pt x="47" y="917"/>
                </a:lnTo>
                <a:lnTo>
                  <a:pt x="69" y="926"/>
                </a:lnTo>
                <a:lnTo>
                  <a:pt x="91" y="936"/>
                </a:lnTo>
                <a:lnTo>
                  <a:pt x="113" y="947"/>
                </a:lnTo>
                <a:lnTo>
                  <a:pt x="134" y="959"/>
                </a:lnTo>
                <a:lnTo>
                  <a:pt x="155" y="972"/>
                </a:lnTo>
                <a:lnTo>
                  <a:pt x="175" y="985"/>
                </a:lnTo>
                <a:lnTo>
                  <a:pt x="194" y="1000"/>
                </a:lnTo>
                <a:lnTo>
                  <a:pt x="213" y="1015"/>
                </a:lnTo>
                <a:lnTo>
                  <a:pt x="232" y="1031"/>
                </a:lnTo>
                <a:lnTo>
                  <a:pt x="250" y="1047"/>
                </a:lnTo>
                <a:lnTo>
                  <a:pt x="267" y="1064"/>
                </a:lnTo>
                <a:lnTo>
                  <a:pt x="283" y="1082"/>
                </a:lnTo>
                <a:lnTo>
                  <a:pt x="299" y="1101"/>
                </a:lnTo>
                <a:lnTo>
                  <a:pt x="314" y="1119"/>
                </a:lnTo>
                <a:lnTo>
                  <a:pt x="328" y="1138"/>
                </a:lnTo>
                <a:lnTo>
                  <a:pt x="343" y="1159"/>
                </a:lnTo>
                <a:lnTo>
                  <a:pt x="355" y="1179"/>
                </a:lnTo>
                <a:lnTo>
                  <a:pt x="366" y="1201"/>
                </a:lnTo>
                <a:lnTo>
                  <a:pt x="378" y="1223"/>
                </a:lnTo>
                <a:lnTo>
                  <a:pt x="388" y="1245"/>
                </a:lnTo>
                <a:lnTo>
                  <a:pt x="398" y="1268"/>
                </a:lnTo>
                <a:lnTo>
                  <a:pt x="406" y="1290"/>
                </a:lnTo>
                <a:lnTo>
                  <a:pt x="414" y="1315"/>
                </a:lnTo>
                <a:lnTo>
                  <a:pt x="420" y="1338"/>
                </a:lnTo>
                <a:lnTo>
                  <a:pt x="426" y="1363"/>
                </a:lnTo>
                <a:lnTo>
                  <a:pt x="430" y="1388"/>
                </a:lnTo>
                <a:lnTo>
                  <a:pt x="435" y="1412"/>
                </a:lnTo>
                <a:lnTo>
                  <a:pt x="438" y="1437"/>
                </a:lnTo>
                <a:lnTo>
                  <a:pt x="439" y="1463"/>
                </a:lnTo>
                <a:lnTo>
                  <a:pt x="441" y="1490"/>
                </a:lnTo>
                <a:lnTo>
                  <a:pt x="586" y="1490"/>
                </a:lnTo>
                <a:lnTo>
                  <a:pt x="591" y="1497"/>
                </a:lnTo>
                <a:lnTo>
                  <a:pt x="591" y="1501"/>
                </a:lnTo>
                <a:lnTo>
                  <a:pt x="591" y="1507"/>
                </a:lnTo>
                <a:lnTo>
                  <a:pt x="589" y="1510"/>
                </a:lnTo>
                <a:lnTo>
                  <a:pt x="586" y="1514"/>
                </a:lnTo>
                <a:lnTo>
                  <a:pt x="582" y="1517"/>
                </a:lnTo>
                <a:lnTo>
                  <a:pt x="576" y="1522"/>
                </a:lnTo>
                <a:lnTo>
                  <a:pt x="570" y="1526"/>
                </a:lnTo>
                <a:lnTo>
                  <a:pt x="566" y="1532"/>
                </a:lnTo>
                <a:lnTo>
                  <a:pt x="562" y="1539"/>
                </a:lnTo>
                <a:lnTo>
                  <a:pt x="557" y="1545"/>
                </a:lnTo>
                <a:lnTo>
                  <a:pt x="554" y="1552"/>
                </a:lnTo>
                <a:lnTo>
                  <a:pt x="551" y="1561"/>
                </a:lnTo>
                <a:lnTo>
                  <a:pt x="551" y="1568"/>
                </a:lnTo>
                <a:lnTo>
                  <a:pt x="550" y="1583"/>
                </a:lnTo>
                <a:lnTo>
                  <a:pt x="553" y="1595"/>
                </a:lnTo>
                <a:lnTo>
                  <a:pt x="556" y="1606"/>
                </a:lnTo>
                <a:lnTo>
                  <a:pt x="563" y="1618"/>
                </a:lnTo>
                <a:lnTo>
                  <a:pt x="570" y="1627"/>
                </a:lnTo>
                <a:lnTo>
                  <a:pt x="579" y="1634"/>
                </a:lnTo>
                <a:lnTo>
                  <a:pt x="589" y="1640"/>
                </a:lnTo>
                <a:lnTo>
                  <a:pt x="601" y="1643"/>
                </a:lnTo>
                <a:lnTo>
                  <a:pt x="602" y="1643"/>
                </a:lnTo>
                <a:lnTo>
                  <a:pt x="614" y="1641"/>
                </a:lnTo>
                <a:lnTo>
                  <a:pt x="626" y="1638"/>
                </a:lnTo>
                <a:lnTo>
                  <a:pt x="636" y="1633"/>
                </a:lnTo>
                <a:lnTo>
                  <a:pt x="645" y="1625"/>
                </a:lnTo>
                <a:lnTo>
                  <a:pt x="653" y="1615"/>
                </a:lnTo>
                <a:lnTo>
                  <a:pt x="659" y="1605"/>
                </a:lnTo>
                <a:lnTo>
                  <a:pt x="664" y="1593"/>
                </a:lnTo>
                <a:lnTo>
                  <a:pt x="665" y="1580"/>
                </a:lnTo>
                <a:lnTo>
                  <a:pt x="665" y="1571"/>
                </a:lnTo>
                <a:lnTo>
                  <a:pt x="665" y="1563"/>
                </a:lnTo>
                <a:lnTo>
                  <a:pt x="664" y="1555"/>
                </a:lnTo>
                <a:lnTo>
                  <a:pt x="661" y="1548"/>
                </a:lnTo>
                <a:lnTo>
                  <a:pt x="658" y="1541"/>
                </a:lnTo>
                <a:lnTo>
                  <a:pt x="653" y="1533"/>
                </a:lnTo>
                <a:lnTo>
                  <a:pt x="649" y="1528"/>
                </a:lnTo>
                <a:lnTo>
                  <a:pt x="643" y="1523"/>
                </a:lnTo>
                <a:lnTo>
                  <a:pt x="640" y="1519"/>
                </a:lnTo>
                <a:lnTo>
                  <a:pt x="639" y="1514"/>
                </a:lnTo>
                <a:lnTo>
                  <a:pt x="637" y="1510"/>
                </a:lnTo>
                <a:lnTo>
                  <a:pt x="637" y="1506"/>
                </a:lnTo>
                <a:lnTo>
                  <a:pt x="639" y="1503"/>
                </a:lnTo>
                <a:lnTo>
                  <a:pt x="642" y="1497"/>
                </a:lnTo>
                <a:lnTo>
                  <a:pt x="646" y="1493"/>
                </a:lnTo>
                <a:lnTo>
                  <a:pt x="651" y="1490"/>
                </a:lnTo>
                <a:lnTo>
                  <a:pt x="879" y="1490"/>
                </a:lnTo>
                <a:lnTo>
                  <a:pt x="960" y="149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6841898" y="2694620"/>
            <a:ext cx="1536708" cy="1804104"/>
          </a:xfrm>
          <a:custGeom>
            <a:avLst/>
            <a:gdLst>
              <a:gd name="T0" fmla="*/ 475324 w 1468"/>
              <a:gd name="T1" fmla="*/ 2050778 h 1658"/>
              <a:gd name="T2" fmla="*/ 498440 w 1468"/>
              <a:gd name="T3" fmla="*/ 2032082 h 1658"/>
              <a:gd name="T4" fmla="*/ 530225 w 1468"/>
              <a:gd name="T5" fmla="*/ 1987500 h 1658"/>
              <a:gd name="T6" fmla="*/ 598128 w 1468"/>
              <a:gd name="T7" fmla="*/ 1963052 h 1658"/>
              <a:gd name="T8" fmla="*/ 673256 w 1468"/>
              <a:gd name="T9" fmla="*/ 2000444 h 1658"/>
              <a:gd name="T10" fmla="*/ 681924 w 1468"/>
              <a:gd name="T11" fmla="*/ 2014825 h 1658"/>
              <a:gd name="T12" fmla="*/ 680479 w 1468"/>
              <a:gd name="T13" fmla="*/ 2066598 h 1658"/>
              <a:gd name="T14" fmla="*/ 614021 w 1468"/>
              <a:gd name="T15" fmla="*/ 2125561 h 1658"/>
              <a:gd name="T16" fmla="*/ 557675 w 1468"/>
              <a:gd name="T17" fmla="*/ 2128437 h 1658"/>
              <a:gd name="T18" fmla="*/ 515777 w 1468"/>
              <a:gd name="T19" fmla="*/ 2111180 h 1658"/>
              <a:gd name="T20" fmla="*/ 485438 w 1468"/>
              <a:gd name="T21" fmla="*/ 2129875 h 1658"/>
              <a:gd name="T22" fmla="*/ 483993 w 1468"/>
              <a:gd name="T23" fmla="*/ 2142819 h 1658"/>
              <a:gd name="T24" fmla="*/ 905861 w 1468"/>
              <a:gd name="T25" fmla="*/ 2240612 h 1658"/>
              <a:gd name="T26" fmla="*/ 1282942 w 1468"/>
              <a:gd name="T27" fmla="*/ 1996129 h 1658"/>
              <a:gd name="T28" fmla="*/ 1596454 w 1468"/>
              <a:gd name="T29" fmla="*/ 1685492 h 1658"/>
              <a:gd name="T30" fmla="*/ 1842062 w 1468"/>
              <a:gd name="T31" fmla="*/ 1323083 h 1658"/>
              <a:gd name="T32" fmla="*/ 2015433 w 1468"/>
              <a:gd name="T33" fmla="*/ 920405 h 1658"/>
              <a:gd name="T34" fmla="*/ 2106452 w 1468"/>
              <a:gd name="T35" fmla="*/ 493280 h 1658"/>
              <a:gd name="T36" fmla="*/ 1863734 w 1468"/>
              <a:gd name="T37" fmla="*/ 224349 h 1658"/>
              <a:gd name="T38" fmla="*/ 1849286 w 1468"/>
              <a:gd name="T39" fmla="*/ 212844 h 1658"/>
              <a:gd name="T40" fmla="*/ 1849286 w 1468"/>
              <a:gd name="T41" fmla="*/ 181205 h 1658"/>
              <a:gd name="T42" fmla="*/ 1881071 w 1468"/>
              <a:gd name="T43" fmla="*/ 140937 h 1658"/>
              <a:gd name="T44" fmla="*/ 1888295 w 1468"/>
              <a:gd name="T45" fmla="*/ 77659 h 1658"/>
              <a:gd name="T46" fmla="*/ 1837728 w 1468"/>
              <a:gd name="T47" fmla="*/ 8629 h 1658"/>
              <a:gd name="T48" fmla="*/ 1804499 w 1468"/>
              <a:gd name="T49" fmla="*/ 0 h 1658"/>
              <a:gd name="T50" fmla="*/ 1771269 w 1468"/>
              <a:gd name="T51" fmla="*/ 8629 h 1658"/>
              <a:gd name="T52" fmla="*/ 1725037 w 1468"/>
              <a:gd name="T53" fmla="*/ 80535 h 1658"/>
              <a:gd name="T54" fmla="*/ 1735151 w 1468"/>
              <a:gd name="T55" fmla="*/ 145251 h 1658"/>
              <a:gd name="T56" fmla="*/ 1768380 w 1468"/>
              <a:gd name="T57" fmla="*/ 182643 h 1658"/>
              <a:gd name="T58" fmla="*/ 1771269 w 1468"/>
              <a:gd name="T59" fmla="*/ 214282 h 1658"/>
              <a:gd name="T60" fmla="*/ 1057560 w 1468"/>
              <a:gd name="T61" fmla="*/ 227225 h 1658"/>
              <a:gd name="T62" fmla="*/ 1040223 w 1468"/>
              <a:gd name="T63" fmla="*/ 245921 h 1658"/>
              <a:gd name="T64" fmla="*/ 1046002 w 1468"/>
              <a:gd name="T65" fmla="*/ 274683 h 1658"/>
              <a:gd name="T66" fmla="*/ 1076342 w 1468"/>
              <a:gd name="T67" fmla="*/ 320704 h 1658"/>
              <a:gd name="T68" fmla="*/ 1069119 w 1468"/>
              <a:gd name="T69" fmla="*/ 392610 h 1658"/>
              <a:gd name="T70" fmla="*/ 1004105 w 1468"/>
              <a:gd name="T71" fmla="*/ 444383 h 1658"/>
              <a:gd name="T72" fmla="*/ 985323 w 1468"/>
              <a:gd name="T73" fmla="*/ 447259 h 1658"/>
              <a:gd name="T74" fmla="*/ 940535 w 1468"/>
              <a:gd name="T75" fmla="*/ 424249 h 1658"/>
              <a:gd name="T76" fmla="*/ 913085 w 1468"/>
              <a:gd name="T77" fmla="*/ 339399 h 1658"/>
              <a:gd name="T78" fmla="*/ 934756 w 1468"/>
              <a:gd name="T79" fmla="*/ 287627 h 1658"/>
              <a:gd name="T80" fmla="*/ 967986 w 1468"/>
              <a:gd name="T81" fmla="*/ 255988 h 1658"/>
              <a:gd name="T82" fmla="*/ 754162 w 1468"/>
              <a:gd name="T83" fmla="*/ 227225 h 1658"/>
              <a:gd name="T84" fmla="*/ 751273 w 1468"/>
              <a:gd name="T85" fmla="*/ 296255 h 1658"/>
              <a:gd name="T86" fmla="*/ 723822 w 1468"/>
              <a:gd name="T87" fmla="*/ 470270 h 1658"/>
              <a:gd name="T88" fmla="*/ 663142 w 1468"/>
              <a:gd name="T89" fmla="*/ 632779 h 1658"/>
              <a:gd name="T90" fmla="*/ 572123 w 1468"/>
              <a:gd name="T91" fmla="*/ 782345 h 1658"/>
              <a:gd name="T92" fmla="*/ 452208 w 1468"/>
              <a:gd name="T93" fmla="*/ 910338 h 1658"/>
              <a:gd name="T94" fmla="*/ 307733 w 1468"/>
              <a:gd name="T95" fmla="*/ 1015322 h 1658"/>
              <a:gd name="T96" fmla="*/ 140141 w 1468"/>
              <a:gd name="T97" fmla="*/ 1088667 h 1658"/>
              <a:gd name="T98" fmla="*/ 176260 w 1468"/>
              <a:gd name="T99" fmla="*/ 1301511 h 1658"/>
              <a:gd name="T100" fmla="*/ 135807 w 1468"/>
              <a:gd name="T101" fmla="*/ 1281377 h 1658"/>
              <a:gd name="T102" fmla="*/ 79462 w 1468"/>
              <a:gd name="T103" fmla="*/ 1277062 h 1658"/>
              <a:gd name="T104" fmla="*/ 8669 w 1468"/>
              <a:gd name="T105" fmla="*/ 1328835 h 1658"/>
              <a:gd name="T106" fmla="*/ 1445 w 1468"/>
              <a:gd name="T107" fmla="*/ 1377732 h 1658"/>
              <a:gd name="T108" fmla="*/ 8669 w 1468"/>
              <a:gd name="T109" fmla="*/ 1394989 h 1658"/>
              <a:gd name="T110" fmla="*/ 79462 w 1468"/>
              <a:gd name="T111" fmla="*/ 1441009 h 1658"/>
              <a:gd name="T112" fmla="*/ 148810 w 1468"/>
              <a:gd name="T113" fmla="*/ 1423752 h 1658"/>
              <a:gd name="T114" fmla="*/ 184929 w 1468"/>
              <a:gd name="T115" fmla="*/ 1383484 h 1658"/>
              <a:gd name="T116" fmla="*/ 210934 w 1468"/>
              <a:gd name="T117" fmla="*/ 1367665 h 1658"/>
              <a:gd name="T118" fmla="*/ 234050 w 1468"/>
              <a:gd name="T119" fmla="*/ 1377732 h 16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8"/>
              <a:gd name="T181" fmla="*/ 0 h 1658"/>
              <a:gd name="T182" fmla="*/ 1468 w 1468"/>
              <a:gd name="T183" fmla="*/ 1658 h 16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8" h="1658">
                <a:moveTo>
                  <a:pt x="258" y="1251"/>
                </a:moveTo>
                <a:lnTo>
                  <a:pt x="313" y="1421"/>
                </a:lnTo>
                <a:lnTo>
                  <a:pt x="318" y="1424"/>
                </a:lnTo>
                <a:lnTo>
                  <a:pt x="323" y="1426"/>
                </a:lnTo>
                <a:lnTo>
                  <a:pt x="329" y="1426"/>
                </a:lnTo>
                <a:lnTo>
                  <a:pt x="332" y="1426"/>
                </a:lnTo>
                <a:lnTo>
                  <a:pt x="336" y="1423"/>
                </a:lnTo>
                <a:lnTo>
                  <a:pt x="341" y="1421"/>
                </a:lnTo>
                <a:lnTo>
                  <a:pt x="342" y="1417"/>
                </a:lnTo>
                <a:lnTo>
                  <a:pt x="345" y="1413"/>
                </a:lnTo>
                <a:lnTo>
                  <a:pt x="348" y="1407"/>
                </a:lnTo>
                <a:lnTo>
                  <a:pt x="351" y="1400"/>
                </a:lnTo>
                <a:lnTo>
                  <a:pt x="355" y="1394"/>
                </a:lnTo>
                <a:lnTo>
                  <a:pt x="361" y="1388"/>
                </a:lnTo>
                <a:lnTo>
                  <a:pt x="367" y="1382"/>
                </a:lnTo>
                <a:lnTo>
                  <a:pt x="373" y="1378"/>
                </a:lnTo>
                <a:lnTo>
                  <a:pt x="380" y="1373"/>
                </a:lnTo>
                <a:lnTo>
                  <a:pt x="387" y="1370"/>
                </a:lnTo>
                <a:lnTo>
                  <a:pt x="401" y="1366"/>
                </a:lnTo>
                <a:lnTo>
                  <a:pt x="414" y="1365"/>
                </a:lnTo>
                <a:lnTo>
                  <a:pt x="425" y="1366"/>
                </a:lnTo>
                <a:lnTo>
                  <a:pt x="437" y="1369"/>
                </a:lnTo>
                <a:lnTo>
                  <a:pt x="449" y="1375"/>
                </a:lnTo>
                <a:lnTo>
                  <a:pt x="457" y="1382"/>
                </a:lnTo>
                <a:lnTo>
                  <a:pt x="466" y="1391"/>
                </a:lnTo>
                <a:lnTo>
                  <a:pt x="471" y="1401"/>
                </a:lnTo>
                <a:lnTo>
                  <a:pt x="472" y="1401"/>
                </a:lnTo>
                <a:lnTo>
                  <a:pt x="472" y="1402"/>
                </a:lnTo>
                <a:lnTo>
                  <a:pt x="474" y="1414"/>
                </a:lnTo>
                <a:lnTo>
                  <a:pt x="474" y="1426"/>
                </a:lnTo>
                <a:lnTo>
                  <a:pt x="471" y="1437"/>
                </a:lnTo>
                <a:lnTo>
                  <a:pt x="465" y="1448"/>
                </a:lnTo>
                <a:lnTo>
                  <a:pt x="457" y="1458"/>
                </a:lnTo>
                <a:lnTo>
                  <a:pt x="449" y="1467"/>
                </a:lnTo>
                <a:lnTo>
                  <a:pt x="439" y="1474"/>
                </a:lnTo>
                <a:lnTo>
                  <a:pt x="425" y="1478"/>
                </a:lnTo>
                <a:lnTo>
                  <a:pt x="418" y="1481"/>
                </a:lnTo>
                <a:lnTo>
                  <a:pt x="409" y="1481"/>
                </a:lnTo>
                <a:lnTo>
                  <a:pt x="402" y="1483"/>
                </a:lnTo>
                <a:lnTo>
                  <a:pt x="393" y="1481"/>
                </a:lnTo>
                <a:lnTo>
                  <a:pt x="386" y="1480"/>
                </a:lnTo>
                <a:lnTo>
                  <a:pt x="379" y="1478"/>
                </a:lnTo>
                <a:lnTo>
                  <a:pt x="373" y="1475"/>
                </a:lnTo>
                <a:lnTo>
                  <a:pt x="366" y="1471"/>
                </a:lnTo>
                <a:lnTo>
                  <a:pt x="361" y="1470"/>
                </a:lnTo>
                <a:lnTo>
                  <a:pt x="357" y="1468"/>
                </a:lnTo>
                <a:lnTo>
                  <a:pt x="353" y="1468"/>
                </a:lnTo>
                <a:lnTo>
                  <a:pt x="348" y="1470"/>
                </a:lnTo>
                <a:lnTo>
                  <a:pt x="345" y="1472"/>
                </a:lnTo>
                <a:lnTo>
                  <a:pt x="341" y="1475"/>
                </a:lnTo>
                <a:lnTo>
                  <a:pt x="336" y="1481"/>
                </a:lnTo>
                <a:lnTo>
                  <a:pt x="335" y="1487"/>
                </a:lnTo>
                <a:lnTo>
                  <a:pt x="335" y="1488"/>
                </a:lnTo>
                <a:lnTo>
                  <a:pt x="335" y="1490"/>
                </a:lnTo>
                <a:lnTo>
                  <a:pt x="389" y="1658"/>
                </a:lnTo>
                <a:lnTo>
                  <a:pt x="452" y="1637"/>
                </a:lnTo>
                <a:lnTo>
                  <a:pt x="511" y="1612"/>
                </a:lnTo>
                <a:lnTo>
                  <a:pt x="570" y="1586"/>
                </a:lnTo>
                <a:lnTo>
                  <a:pt x="627" y="1558"/>
                </a:lnTo>
                <a:lnTo>
                  <a:pt x="682" y="1528"/>
                </a:lnTo>
                <a:lnTo>
                  <a:pt x="736" y="1496"/>
                </a:lnTo>
                <a:lnTo>
                  <a:pt x="787" y="1462"/>
                </a:lnTo>
                <a:lnTo>
                  <a:pt x="838" y="1426"/>
                </a:lnTo>
                <a:lnTo>
                  <a:pt x="888" y="1388"/>
                </a:lnTo>
                <a:lnTo>
                  <a:pt x="934" y="1347"/>
                </a:lnTo>
                <a:lnTo>
                  <a:pt x="979" y="1306"/>
                </a:lnTo>
                <a:lnTo>
                  <a:pt x="1023" y="1263"/>
                </a:lnTo>
                <a:lnTo>
                  <a:pt x="1065" y="1217"/>
                </a:lnTo>
                <a:lnTo>
                  <a:pt x="1105" y="1172"/>
                </a:lnTo>
                <a:lnTo>
                  <a:pt x="1143" y="1124"/>
                </a:lnTo>
                <a:lnTo>
                  <a:pt x="1179" y="1075"/>
                </a:lnTo>
                <a:lnTo>
                  <a:pt x="1213" y="1025"/>
                </a:lnTo>
                <a:lnTo>
                  <a:pt x="1245" y="972"/>
                </a:lnTo>
                <a:lnTo>
                  <a:pt x="1275" y="920"/>
                </a:lnTo>
                <a:lnTo>
                  <a:pt x="1303" y="866"/>
                </a:lnTo>
                <a:lnTo>
                  <a:pt x="1329" y="811"/>
                </a:lnTo>
                <a:lnTo>
                  <a:pt x="1354" y="755"/>
                </a:lnTo>
                <a:lnTo>
                  <a:pt x="1374" y="698"/>
                </a:lnTo>
                <a:lnTo>
                  <a:pt x="1395" y="640"/>
                </a:lnTo>
                <a:lnTo>
                  <a:pt x="1412" y="582"/>
                </a:lnTo>
                <a:lnTo>
                  <a:pt x="1427" y="524"/>
                </a:lnTo>
                <a:lnTo>
                  <a:pt x="1440" y="464"/>
                </a:lnTo>
                <a:lnTo>
                  <a:pt x="1450" y="403"/>
                </a:lnTo>
                <a:lnTo>
                  <a:pt x="1458" y="343"/>
                </a:lnTo>
                <a:lnTo>
                  <a:pt x="1463" y="280"/>
                </a:lnTo>
                <a:lnTo>
                  <a:pt x="1468" y="219"/>
                </a:lnTo>
                <a:lnTo>
                  <a:pt x="1468" y="158"/>
                </a:lnTo>
                <a:lnTo>
                  <a:pt x="1291" y="158"/>
                </a:lnTo>
                <a:lnTo>
                  <a:pt x="1290" y="156"/>
                </a:lnTo>
                <a:lnTo>
                  <a:pt x="1288" y="156"/>
                </a:lnTo>
                <a:lnTo>
                  <a:pt x="1288" y="155"/>
                </a:lnTo>
                <a:lnTo>
                  <a:pt x="1283" y="152"/>
                </a:lnTo>
                <a:lnTo>
                  <a:pt x="1280" y="148"/>
                </a:lnTo>
                <a:lnTo>
                  <a:pt x="1277" y="142"/>
                </a:lnTo>
                <a:lnTo>
                  <a:pt x="1277" y="139"/>
                </a:lnTo>
                <a:lnTo>
                  <a:pt x="1277" y="133"/>
                </a:lnTo>
                <a:lnTo>
                  <a:pt x="1277" y="130"/>
                </a:lnTo>
                <a:lnTo>
                  <a:pt x="1280" y="126"/>
                </a:lnTo>
                <a:lnTo>
                  <a:pt x="1283" y="121"/>
                </a:lnTo>
                <a:lnTo>
                  <a:pt x="1288" y="117"/>
                </a:lnTo>
                <a:lnTo>
                  <a:pt x="1293" y="111"/>
                </a:lnTo>
                <a:lnTo>
                  <a:pt x="1297" y="105"/>
                </a:lnTo>
                <a:lnTo>
                  <a:pt x="1302" y="98"/>
                </a:lnTo>
                <a:lnTo>
                  <a:pt x="1304" y="91"/>
                </a:lnTo>
                <a:lnTo>
                  <a:pt x="1306" y="83"/>
                </a:lnTo>
                <a:lnTo>
                  <a:pt x="1307" y="75"/>
                </a:lnTo>
                <a:lnTo>
                  <a:pt x="1309" y="67"/>
                </a:lnTo>
                <a:lnTo>
                  <a:pt x="1307" y="54"/>
                </a:lnTo>
                <a:lnTo>
                  <a:pt x="1303" y="41"/>
                </a:lnTo>
                <a:lnTo>
                  <a:pt x="1299" y="29"/>
                </a:lnTo>
                <a:lnTo>
                  <a:pt x="1291" y="21"/>
                </a:lnTo>
                <a:lnTo>
                  <a:pt x="1283" y="12"/>
                </a:lnTo>
                <a:lnTo>
                  <a:pt x="1272" y="6"/>
                </a:lnTo>
                <a:lnTo>
                  <a:pt x="1261" y="2"/>
                </a:lnTo>
                <a:lnTo>
                  <a:pt x="1249" y="0"/>
                </a:lnTo>
                <a:lnTo>
                  <a:pt x="1237" y="2"/>
                </a:lnTo>
                <a:lnTo>
                  <a:pt x="1226" y="6"/>
                </a:lnTo>
                <a:lnTo>
                  <a:pt x="1217" y="13"/>
                </a:lnTo>
                <a:lnTo>
                  <a:pt x="1208" y="22"/>
                </a:lnTo>
                <a:lnTo>
                  <a:pt x="1201" y="32"/>
                </a:lnTo>
                <a:lnTo>
                  <a:pt x="1197" y="44"/>
                </a:lnTo>
                <a:lnTo>
                  <a:pt x="1194" y="56"/>
                </a:lnTo>
                <a:lnTo>
                  <a:pt x="1194" y="70"/>
                </a:lnTo>
                <a:lnTo>
                  <a:pt x="1194" y="78"/>
                </a:lnTo>
                <a:lnTo>
                  <a:pt x="1195" y="86"/>
                </a:lnTo>
                <a:lnTo>
                  <a:pt x="1198" y="94"/>
                </a:lnTo>
                <a:lnTo>
                  <a:pt x="1201" y="101"/>
                </a:lnTo>
                <a:lnTo>
                  <a:pt x="1205" y="107"/>
                </a:lnTo>
                <a:lnTo>
                  <a:pt x="1210" y="114"/>
                </a:lnTo>
                <a:lnTo>
                  <a:pt x="1216" y="118"/>
                </a:lnTo>
                <a:lnTo>
                  <a:pt x="1221" y="123"/>
                </a:lnTo>
                <a:lnTo>
                  <a:pt x="1224" y="127"/>
                </a:lnTo>
                <a:lnTo>
                  <a:pt x="1227" y="131"/>
                </a:lnTo>
                <a:lnTo>
                  <a:pt x="1229" y="134"/>
                </a:lnTo>
                <a:lnTo>
                  <a:pt x="1229" y="139"/>
                </a:lnTo>
                <a:lnTo>
                  <a:pt x="1229" y="143"/>
                </a:lnTo>
                <a:lnTo>
                  <a:pt x="1226" y="149"/>
                </a:lnTo>
                <a:lnTo>
                  <a:pt x="1223" y="153"/>
                </a:lnTo>
                <a:lnTo>
                  <a:pt x="1218" y="158"/>
                </a:lnTo>
                <a:lnTo>
                  <a:pt x="1041" y="158"/>
                </a:lnTo>
                <a:lnTo>
                  <a:pt x="960" y="158"/>
                </a:lnTo>
                <a:lnTo>
                  <a:pt x="732" y="158"/>
                </a:lnTo>
                <a:lnTo>
                  <a:pt x="727" y="161"/>
                </a:lnTo>
                <a:lnTo>
                  <a:pt x="723" y="165"/>
                </a:lnTo>
                <a:lnTo>
                  <a:pt x="720" y="171"/>
                </a:lnTo>
                <a:lnTo>
                  <a:pt x="718" y="174"/>
                </a:lnTo>
                <a:lnTo>
                  <a:pt x="718" y="178"/>
                </a:lnTo>
                <a:lnTo>
                  <a:pt x="720" y="182"/>
                </a:lnTo>
                <a:lnTo>
                  <a:pt x="721" y="187"/>
                </a:lnTo>
                <a:lnTo>
                  <a:pt x="724" y="191"/>
                </a:lnTo>
                <a:lnTo>
                  <a:pt x="730" y="196"/>
                </a:lnTo>
                <a:lnTo>
                  <a:pt x="734" y="201"/>
                </a:lnTo>
                <a:lnTo>
                  <a:pt x="739" y="209"/>
                </a:lnTo>
                <a:lnTo>
                  <a:pt x="742" y="216"/>
                </a:lnTo>
                <a:lnTo>
                  <a:pt x="745" y="223"/>
                </a:lnTo>
                <a:lnTo>
                  <a:pt x="746" y="231"/>
                </a:lnTo>
                <a:lnTo>
                  <a:pt x="746" y="239"/>
                </a:lnTo>
                <a:lnTo>
                  <a:pt x="746" y="248"/>
                </a:lnTo>
                <a:lnTo>
                  <a:pt x="745" y="261"/>
                </a:lnTo>
                <a:lnTo>
                  <a:pt x="740" y="273"/>
                </a:lnTo>
                <a:lnTo>
                  <a:pt x="734" y="283"/>
                </a:lnTo>
                <a:lnTo>
                  <a:pt x="726" y="293"/>
                </a:lnTo>
                <a:lnTo>
                  <a:pt x="717" y="301"/>
                </a:lnTo>
                <a:lnTo>
                  <a:pt x="707" y="306"/>
                </a:lnTo>
                <a:lnTo>
                  <a:pt x="695" y="309"/>
                </a:lnTo>
                <a:lnTo>
                  <a:pt x="683" y="311"/>
                </a:lnTo>
                <a:lnTo>
                  <a:pt x="682" y="311"/>
                </a:lnTo>
                <a:lnTo>
                  <a:pt x="670" y="308"/>
                </a:lnTo>
                <a:lnTo>
                  <a:pt x="660" y="302"/>
                </a:lnTo>
                <a:lnTo>
                  <a:pt x="651" y="295"/>
                </a:lnTo>
                <a:lnTo>
                  <a:pt x="644" y="286"/>
                </a:lnTo>
                <a:lnTo>
                  <a:pt x="637" y="274"/>
                </a:lnTo>
                <a:lnTo>
                  <a:pt x="634" y="263"/>
                </a:lnTo>
                <a:lnTo>
                  <a:pt x="631" y="251"/>
                </a:lnTo>
                <a:lnTo>
                  <a:pt x="632" y="236"/>
                </a:lnTo>
                <a:lnTo>
                  <a:pt x="632" y="229"/>
                </a:lnTo>
                <a:lnTo>
                  <a:pt x="635" y="220"/>
                </a:lnTo>
                <a:lnTo>
                  <a:pt x="638" y="213"/>
                </a:lnTo>
                <a:lnTo>
                  <a:pt x="643" y="207"/>
                </a:lnTo>
                <a:lnTo>
                  <a:pt x="647" y="200"/>
                </a:lnTo>
                <a:lnTo>
                  <a:pt x="651" y="194"/>
                </a:lnTo>
                <a:lnTo>
                  <a:pt x="657" y="190"/>
                </a:lnTo>
                <a:lnTo>
                  <a:pt x="663" y="185"/>
                </a:lnTo>
                <a:lnTo>
                  <a:pt x="667" y="182"/>
                </a:lnTo>
                <a:lnTo>
                  <a:pt x="670" y="178"/>
                </a:lnTo>
                <a:lnTo>
                  <a:pt x="672" y="175"/>
                </a:lnTo>
                <a:lnTo>
                  <a:pt x="672" y="169"/>
                </a:lnTo>
                <a:lnTo>
                  <a:pt x="672" y="165"/>
                </a:lnTo>
                <a:lnTo>
                  <a:pt x="667" y="158"/>
                </a:lnTo>
                <a:lnTo>
                  <a:pt x="522" y="158"/>
                </a:lnTo>
                <a:lnTo>
                  <a:pt x="522" y="156"/>
                </a:lnTo>
                <a:lnTo>
                  <a:pt x="522" y="181"/>
                </a:lnTo>
                <a:lnTo>
                  <a:pt x="520" y="206"/>
                </a:lnTo>
                <a:lnTo>
                  <a:pt x="519" y="231"/>
                </a:lnTo>
                <a:lnTo>
                  <a:pt x="516" y="255"/>
                </a:lnTo>
                <a:lnTo>
                  <a:pt x="511" y="279"/>
                </a:lnTo>
                <a:lnTo>
                  <a:pt x="507" y="303"/>
                </a:lnTo>
                <a:lnTo>
                  <a:pt x="501" y="327"/>
                </a:lnTo>
                <a:lnTo>
                  <a:pt x="494" y="350"/>
                </a:lnTo>
                <a:lnTo>
                  <a:pt x="487" y="373"/>
                </a:lnTo>
                <a:lnTo>
                  <a:pt x="478" y="395"/>
                </a:lnTo>
                <a:lnTo>
                  <a:pt x="469" y="419"/>
                </a:lnTo>
                <a:lnTo>
                  <a:pt x="459" y="440"/>
                </a:lnTo>
                <a:lnTo>
                  <a:pt x="447" y="462"/>
                </a:lnTo>
                <a:lnTo>
                  <a:pt x="436" y="483"/>
                </a:lnTo>
                <a:lnTo>
                  <a:pt x="424" y="503"/>
                </a:lnTo>
                <a:lnTo>
                  <a:pt x="409" y="524"/>
                </a:lnTo>
                <a:lnTo>
                  <a:pt x="396" y="544"/>
                </a:lnTo>
                <a:lnTo>
                  <a:pt x="380" y="563"/>
                </a:lnTo>
                <a:lnTo>
                  <a:pt x="364" y="580"/>
                </a:lnTo>
                <a:lnTo>
                  <a:pt x="348" y="599"/>
                </a:lnTo>
                <a:lnTo>
                  <a:pt x="331" y="617"/>
                </a:lnTo>
                <a:lnTo>
                  <a:pt x="313" y="633"/>
                </a:lnTo>
                <a:lnTo>
                  <a:pt x="294" y="649"/>
                </a:lnTo>
                <a:lnTo>
                  <a:pt x="275" y="663"/>
                </a:lnTo>
                <a:lnTo>
                  <a:pt x="255" y="678"/>
                </a:lnTo>
                <a:lnTo>
                  <a:pt x="234" y="693"/>
                </a:lnTo>
                <a:lnTo>
                  <a:pt x="213" y="706"/>
                </a:lnTo>
                <a:lnTo>
                  <a:pt x="191" y="717"/>
                </a:lnTo>
                <a:lnTo>
                  <a:pt x="169" y="729"/>
                </a:lnTo>
                <a:lnTo>
                  <a:pt x="146" y="739"/>
                </a:lnTo>
                <a:lnTo>
                  <a:pt x="121" y="749"/>
                </a:lnTo>
                <a:lnTo>
                  <a:pt x="97" y="757"/>
                </a:lnTo>
                <a:lnTo>
                  <a:pt x="143" y="897"/>
                </a:lnTo>
                <a:lnTo>
                  <a:pt x="137" y="903"/>
                </a:lnTo>
                <a:lnTo>
                  <a:pt x="131" y="905"/>
                </a:lnTo>
                <a:lnTo>
                  <a:pt x="127" y="905"/>
                </a:lnTo>
                <a:lnTo>
                  <a:pt x="122" y="905"/>
                </a:lnTo>
                <a:lnTo>
                  <a:pt x="119" y="904"/>
                </a:lnTo>
                <a:lnTo>
                  <a:pt x="113" y="901"/>
                </a:lnTo>
                <a:lnTo>
                  <a:pt x="108" y="897"/>
                </a:lnTo>
                <a:lnTo>
                  <a:pt x="102" y="894"/>
                </a:lnTo>
                <a:lnTo>
                  <a:pt x="94" y="891"/>
                </a:lnTo>
                <a:lnTo>
                  <a:pt x="87" y="888"/>
                </a:lnTo>
                <a:lnTo>
                  <a:pt x="80" y="886"/>
                </a:lnTo>
                <a:lnTo>
                  <a:pt x="71" y="886"/>
                </a:lnTo>
                <a:lnTo>
                  <a:pt x="64" y="886"/>
                </a:lnTo>
                <a:lnTo>
                  <a:pt x="55" y="888"/>
                </a:lnTo>
                <a:lnTo>
                  <a:pt x="42" y="891"/>
                </a:lnTo>
                <a:lnTo>
                  <a:pt x="30" y="897"/>
                </a:lnTo>
                <a:lnTo>
                  <a:pt x="20" y="904"/>
                </a:lnTo>
                <a:lnTo>
                  <a:pt x="13" y="914"/>
                </a:lnTo>
                <a:lnTo>
                  <a:pt x="6" y="924"/>
                </a:lnTo>
                <a:lnTo>
                  <a:pt x="3" y="935"/>
                </a:lnTo>
                <a:lnTo>
                  <a:pt x="0" y="946"/>
                </a:lnTo>
                <a:lnTo>
                  <a:pt x="1" y="958"/>
                </a:lnTo>
                <a:lnTo>
                  <a:pt x="1" y="959"/>
                </a:lnTo>
                <a:lnTo>
                  <a:pt x="6" y="970"/>
                </a:lnTo>
                <a:lnTo>
                  <a:pt x="13" y="980"/>
                </a:lnTo>
                <a:lnTo>
                  <a:pt x="20" y="989"/>
                </a:lnTo>
                <a:lnTo>
                  <a:pt x="30" y="994"/>
                </a:lnTo>
                <a:lnTo>
                  <a:pt x="42" y="999"/>
                </a:lnTo>
                <a:lnTo>
                  <a:pt x="55" y="1002"/>
                </a:lnTo>
                <a:lnTo>
                  <a:pt x="67" y="1002"/>
                </a:lnTo>
                <a:lnTo>
                  <a:pt x="81" y="1000"/>
                </a:lnTo>
                <a:lnTo>
                  <a:pt x="89" y="997"/>
                </a:lnTo>
                <a:lnTo>
                  <a:pt x="96" y="994"/>
                </a:lnTo>
                <a:lnTo>
                  <a:pt x="103" y="990"/>
                </a:lnTo>
                <a:lnTo>
                  <a:pt x="109" y="986"/>
                </a:lnTo>
                <a:lnTo>
                  <a:pt x="115" y="980"/>
                </a:lnTo>
                <a:lnTo>
                  <a:pt x="121" y="974"/>
                </a:lnTo>
                <a:lnTo>
                  <a:pt x="124" y="968"/>
                </a:lnTo>
                <a:lnTo>
                  <a:pt x="128" y="962"/>
                </a:lnTo>
                <a:lnTo>
                  <a:pt x="131" y="958"/>
                </a:lnTo>
                <a:lnTo>
                  <a:pt x="134" y="954"/>
                </a:lnTo>
                <a:lnTo>
                  <a:pt x="137" y="952"/>
                </a:lnTo>
                <a:lnTo>
                  <a:pt x="141" y="951"/>
                </a:lnTo>
                <a:lnTo>
                  <a:pt x="146" y="951"/>
                </a:lnTo>
                <a:lnTo>
                  <a:pt x="151" y="952"/>
                </a:lnTo>
                <a:lnTo>
                  <a:pt x="157" y="954"/>
                </a:lnTo>
                <a:lnTo>
                  <a:pt x="162" y="958"/>
                </a:lnTo>
                <a:lnTo>
                  <a:pt x="233" y="1177"/>
                </a:lnTo>
                <a:lnTo>
                  <a:pt x="258" y="1251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102020" y="4438997"/>
            <a:ext cx="1254901" cy="235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935" tIns="46969" rIns="93935" bIns="46969" anchor="ctr"/>
          <a:lstStyle/>
          <a:p>
            <a:pPr algn="ctr" defTabSz="939800"/>
            <a:r>
              <a:rPr lang="de-DE" sz="1400" b="1" dirty="0">
                <a:solidFill>
                  <a:schemeClr val="bg1"/>
                </a:solidFill>
              </a:rPr>
              <a:t>Text</a:t>
            </a:r>
            <a:endParaRPr lang="de-DE" sz="1400" b="1" noProof="1">
              <a:solidFill>
                <a:schemeClr val="bg1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076" y="2070887"/>
            <a:ext cx="44605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AZAV-Zertifizierung </a:t>
            </a:r>
            <a:r>
              <a:rPr lang="de-DE" sz="1100" dirty="0">
                <a:solidFill>
                  <a:srgbClr val="4D4D4C"/>
                </a:solidFill>
              </a:rPr>
              <a:t>(Akkreditierungs- und Zulassungsverordnung) </a:t>
            </a:r>
            <a:endParaRPr lang="de-DE" sz="1100" b="1" dirty="0">
              <a:solidFill>
                <a:srgbClr val="4D4D4C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55041" y="2645907"/>
            <a:ext cx="165944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200" b="1" dirty="0"/>
              <a:t>Anpassungs- qualifizierungen</a:t>
            </a:r>
            <a:endParaRPr lang="de-DE" sz="1200" b="1" dirty="0"/>
          </a:p>
        </p:txBody>
      </p:sp>
      <p:sp>
        <p:nvSpPr>
          <p:cNvPr id="3" name="Ellipse 2"/>
          <p:cNvSpPr/>
          <p:nvPr/>
        </p:nvSpPr>
        <p:spPr>
          <a:xfrm>
            <a:off x="7949102" y="625779"/>
            <a:ext cx="815638" cy="8012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4" name="Textfeld 3"/>
          <p:cNvSpPr txBox="1"/>
          <p:nvPr/>
        </p:nvSpPr>
        <p:spPr>
          <a:xfrm>
            <a:off x="7924377" y="734024"/>
            <a:ext cx="86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Neu: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Sammelantrag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für mehrere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Beschäftigte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8076" y="2346070"/>
            <a:ext cx="44605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Maßnahmedauer</a:t>
            </a:r>
            <a:r>
              <a:rPr lang="de-DE" sz="1100" dirty="0">
                <a:solidFill>
                  <a:srgbClr val="4D4D4C"/>
                </a:solidFill>
              </a:rPr>
              <a:t> mind. 121 UE</a:t>
            </a:r>
            <a:endParaRPr lang="de-DE" sz="1100" b="1" dirty="0">
              <a:solidFill>
                <a:srgbClr val="4D4D4C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076" y="3108151"/>
            <a:ext cx="44605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Förderausschluss:</a:t>
            </a:r>
            <a:r>
              <a:rPr lang="de-DE" sz="1100" dirty="0">
                <a:solidFill>
                  <a:srgbClr val="4D4D4C"/>
                </a:solidFill>
              </a:rPr>
              <a:t> Bei Verpflichtung des Arbeitgebers zur Qualifizierung aufgrund bundes- oder landesrechtlicher Regelungen zur Maßnahmedurchführung</a:t>
            </a: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215" y="3722171"/>
            <a:ext cx="4460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Förderausschluss: </a:t>
            </a:r>
            <a:r>
              <a:rPr lang="de-DE" sz="1100" dirty="0">
                <a:solidFill>
                  <a:srgbClr val="4D4D4C"/>
                </a:solidFill>
              </a:rPr>
              <a:t>Bei Teilnahme an </a:t>
            </a:r>
            <a:r>
              <a:rPr lang="de-DE" sz="1100" b="1" dirty="0">
                <a:solidFill>
                  <a:srgbClr val="4D4D4C"/>
                </a:solidFill>
              </a:rPr>
              <a:t>Aufstiegsfortbildungen</a:t>
            </a:r>
            <a:br>
              <a:rPr lang="de-DE" sz="1100" b="1" dirty="0">
                <a:solidFill>
                  <a:srgbClr val="4D4D4C"/>
                </a:solidFill>
              </a:rPr>
            </a:br>
            <a:r>
              <a:rPr lang="de-DE" sz="1100" dirty="0">
                <a:solidFill>
                  <a:srgbClr val="4D4D4C"/>
                </a:solidFill>
              </a:rPr>
              <a:t>(z. B. Meister, Techniker, Fachwirte </a:t>
            </a:r>
            <a:r>
              <a:rPr lang="de-DE" sz="1100" dirty="0">
                <a:solidFill>
                  <a:srgbClr val="4D4D4C"/>
                </a:solidFill>
                <a:sym typeface="Wingdings" panose="05000000000000000000" pitchFamily="2" charset="2"/>
              </a:rPr>
              <a:t></a:t>
            </a:r>
            <a:r>
              <a:rPr lang="de-DE" sz="1100" dirty="0">
                <a:solidFill>
                  <a:srgbClr val="4D4D4C"/>
                </a:solidFill>
              </a:rPr>
              <a:t> alternativ „Aufstiegs-BaföG“)</a:t>
            </a:r>
          </a:p>
        </p:txBody>
      </p:sp>
      <p:sp>
        <p:nvSpPr>
          <p:cNvPr id="16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8076" y="2649855"/>
            <a:ext cx="4460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4D4D4C"/>
                </a:solidFill>
              </a:rPr>
              <a:t>Bei Beschäftigten mit Berufsabschluss: </a:t>
            </a:r>
          </a:p>
          <a:p>
            <a:r>
              <a:rPr lang="de-DE" sz="1100" dirty="0">
                <a:solidFill>
                  <a:srgbClr val="4D4D4C"/>
                </a:solidFill>
                <a:sym typeface="Wingdings" panose="05000000000000000000" pitchFamily="2" charset="2"/>
              </a:rPr>
              <a:t> </a:t>
            </a:r>
            <a:r>
              <a:rPr lang="de-DE" sz="1100" b="1" dirty="0">
                <a:solidFill>
                  <a:srgbClr val="4D4D4C"/>
                </a:solidFill>
              </a:rPr>
              <a:t>Abschluss</a:t>
            </a:r>
            <a:r>
              <a:rPr lang="de-DE" sz="1100" dirty="0">
                <a:solidFill>
                  <a:srgbClr val="4D4D4C"/>
                </a:solidFill>
              </a:rPr>
              <a:t> muss in der Regel </a:t>
            </a:r>
            <a:r>
              <a:rPr lang="de-DE" sz="1100" b="1" dirty="0">
                <a:solidFill>
                  <a:srgbClr val="4D4D4C"/>
                </a:solidFill>
              </a:rPr>
              <a:t>länger als vier Jahre zurückliegen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3947F0-BED1-49C4-A749-BA9F0FD841B7}"/>
              </a:ext>
            </a:extLst>
          </p:cNvPr>
          <p:cNvSpPr/>
          <p:nvPr/>
        </p:nvSpPr>
        <p:spPr>
          <a:xfrm>
            <a:off x="621990" y="1037295"/>
            <a:ext cx="6716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Ziel: Erwerb beruflicher Fähigkeiten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5A598ED-E784-41C6-B7C8-BEDE3F6AD098}"/>
              </a:ext>
            </a:extLst>
          </p:cNvPr>
          <p:cNvSpPr/>
          <p:nvPr/>
        </p:nvSpPr>
        <p:spPr>
          <a:xfrm>
            <a:off x="551365" y="4209977"/>
            <a:ext cx="62902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22" indent="-128022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Bsp: Führerschein LKW C/CE + beschleunigte Grundqualifikation, Personalmanagement, Internat. Schweißer*in CrNi, Kaufmännisches Englisch für Fach- und Führungskräfte, Zertifikatslehrgang Produktionsmanagement, Praxismanager*in, Systemische/r Berater*in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70AF026-D89E-4E32-8BD6-59717AC35691}"/>
              </a:ext>
            </a:extLst>
          </p:cNvPr>
          <p:cNvSpPr/>
          <p:nvPr/>
        </p:nvSpPr>
        <p:spPr>
          <a:xfrm>
            <a:off x="551365" y="1765931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rgbClr val="4D4D4C"/>
                </a:solidFill>
              </a:rPr>
              <a:t>Sozialversicherungspflichtiges </a:t>
            </a:r>
            <a:r>
              <a:rPr lang="de-DE" sz="1100" dirty="0">
                <a:solidFill>
                  <a:srgbClr val="4D4D4C"/>
                </a:solidFill>
              </a:rPr>
              <a:t>Beschäftigungsverhältnis</a:t>
            </a:r>
          </a:p>
        </p:txBody>
      </p:sp>
    </p:spTree>
    <p:extLst>
      <p:ext uri="{BB962C8B-B14F-4D97-AF65-F5344CB8AC3E}">
        <p14:creationId xmlns:p14="http://schemas.microsoft.com/office/powerpoint/2010/main" val="408726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EE1D8-46EC-4996-AA2E-DC4EF804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Praxisbeispiele: </a:t>
            </a:r>
            <a:r>
              <a:rPr lang="de-DE" sz="2000" dirty="0">
                <a:solidFill>
                  <a:schemeClr val="tx1"/>
                </a:solidFill>
              </a:rPr>
              <a:t>Derzeit stark gefragte Förderungen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B6199-D957-41C3-85DD-5B2DFA3C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0" y="1001250"/>
            <a:ext cx="4053608" cy="381249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Beruf Pflegefachkraft </a:t>
            </a:r>
            <a:r>
              <a:rPr lang="de-DE" sz="1600" dirty="0"/>
              <a:t>| §81 SGB III</a:t>
            </a:r>
          </a:p>
          <a:p>
            <a:pPr marL="0" indent="0">
              <a:buNone/>
            </a:pPr>
            <a:r>
              <a:rPr lang="de-DE" sz="1400" b="1" dirty="0"/>
              <a:t>Voraussetzungen: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Sozialversicherungspflichtiges Beschäftigungsverhältnis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Kein (verwertbarer) Berufsabschluss vorhanden = geringqualifiziert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Realschulabschluss</a:t>
            </a:r>
            <a:br>
              <a:rPr lang="de-DE" sz="1400" dirty="0"/>
            </a:br>
            <a:r>
              <a:rPr lang="de-DE" sz="1400" dirty="0"/>
              <a:t>Mit Hauptschulabschluss: zuerst 1-jährige Ausbildung zum Altenpflegehelfer*in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3-jährig (keine Verkürzung erforderlich)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de-DE" sz="1400" b="1" dirty="0"/>
              <a:t>Fördermöglichkeiten: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Bildungsgutschein: 100 %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Arbeitsentgeltzuschuss: ab 50 % (Achtung: nur Helfergehalt abzüglich Ausb.vergütung)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DCCAC-B84C-405E-8ED2-800AA0B388F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66392" y="1001250"/>
            <a:ext cx="4149808" cy="381249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LKW-Führerschein C/CE </a:t>
            </a:r>
            <a:r>
              <a:rPr lang="de-DE" sz="1600" dirty="0"/>
              <a:t>| §82 SGB III</a:t>
            </a:r>
          </a:p>
          <a:p>
            <a:pPr marL="0" indent="0">
              <a:buNone/>
            </a:pPr>
            <a:r>
              <a:rPr lang="de-DE" sz="1400" b="1" dirty="0"/>
              <a:t>Voraussetzungen: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Sozialversicherungspflichtiges Beschäftigungsverhältnis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AZAV-Zertifizierung der Fahrschule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Berufsabschluss muss i.d.R. mind. 4 Jahre zurückliegen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de-DE" sz="1400" b="1" dirty="0"/>
              <a:t>Fördermöglichkeiten: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Zum LKW-Führerschein wird oft noch eine beschleunigte Grundqualifikation oder ein Perfektionstraining benötigt und gefördert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Bildungsgutschein: Je nach Unternehmensgröße: 15% bis 100%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Arbeitsentgeltzuschuss: 10 % bis 90 %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095B88-CA08-4839-AB93-834EAB27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7" y="1450455"/>
            <a:ext cx="669073" cy="7293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D39158-FF04-4596-9468-6D7B4666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082" y="4087761"/>
            <a:ext cx="621412" cy="67319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87C9F3F-8C74-46C0-B1F5-7BBF5C750F4F}"/>
              </a:ext>
            </a:extLst>
          </p:cNvPr>
          <p:cNvCxnSpPr>
            <a:stCxn id="2" idx="2"/>
          </p:cNvCxnSpPr>
          <p:nvPr/>
        </p:nvCxnSpPr>
        <p:spPr>
          <a:xfrm flipH="1">
            <a:off x="4698380" y="1001250"/>
            <a:ext cx="6820" cy="3858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7764-5A47-4D22-A0F0-6BBFA464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99" y="219212"/>
            <a:ext cx="7727980" cy="721561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Je kleiner der Betrieb, desto höher die Förderung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Maximale Zuschusshöhen nach Betriebsgrößen</a:t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40A69E-068B-4919-9DAE-F5F28A3AB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1" y="1633260"/>
            <a:ext cx="705341" cy="87329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534D7D-3DE4-4E01-AF08-6E9C03694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1" y="1368825"/>
            <a:ext cx="799481" cy="112708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D2F4F75-69E6-4DF3-8F48-2EEAB7F77B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35" y="1218190"/>
            <a:ext cx="911929" cy="128560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165778-70DA-47D3-A297-DF4E6B354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31" y="1111230"/>
            <a:ext cx="1151252" cy="139532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4827A0D-B802-4BD7-B47B-AA31EE6C8DF3}"/>
              </a:ext>
            </a:extLst>
          </p:cNvPr>
          <p:cNvSpPr txBox="1"/>
          <p:nvPr/>
        </p:nvSpPr>
        <p:spPr>
          <a:xfrm>
            <a:off x="3580830" y="2971030"/>
            <a:ext cx="1179100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100 %</a:t>
            </a:r>
            <a:r>
              <a:rPr lang="de-DE" sz="2399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2A3C12-5E9F-4C1E-A747-B89773D2267E}"/>
              </a:ext>
            </a:extLst>
          </p:cNvPr>
          <p:cNvSpPr txBox="1"/>
          <p:nvPr/>
        </p:nvSpPr>
        <p:spPr>
          <a:xfrm>
            <a:off x="3607361" y="3465646"/>
            <a:ext cx="1118825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75 %</a:t>
            </a:r>
            <a:r>
              <a:rPr lang="de-DE" sz="2399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C535A3-75F7-495F-98C7-78A1DD35A132}"/>
              </a:ext>
            </a:extLst>
          </p:cNvPr>
          <p:cNvSpPr txBox="1"/>
          <p:nvPr/>
        </p:nvSpPr>
        <p:spPr>
          <a:xfrm>
            <a:off x="4913152" y="2971030"/>
            <a:ext cx="125700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50 %</a:t>
            </a:r>
            <a:r>
              <a:rPr lang="de-DE" sz="1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r>
              <a:rPr lang="de-DE" sz="1400" b="1" baseline="3000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 </a:t>
            </a:r>
            <a:endParaRPr lang="de-DE" sz="1400" b="1" baseline="3000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AF201E-282E-4AFC-B162-B84217B297FF}"/>
              </a:ext>
            </a:extLst>
          </p:cNvPr>
          <p:cNvSpPr txBox="1"/>
          <p:nvPr/>
        </p:nvSpPr>
        <p:spPr>
          <a:xfrm>
            <a:off x="4937100" y="3485821"/>
            <a:ext cx="1118825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de-DE" sz="2399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09DE90-FF29-419A-99B0-EA271E01E0CC}"/>
              </a:ext>
            </a:extLst>
          </p:cNvPr>
          <p:cNvSpPr txBox="1"/>
          <p:nvPr/>
        </p:nvSpPr>
        <p:spPr>
          <a:xfrm>
            <a:off x="6380792" y="2971030"/>
            <a:ext cx="1118825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25 %</a:t>
            </a:r>
            <a:r>
              <a:rPr lang="de-DE" sz="2399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982245-9D28-4F1E-B318-6B9DA93DC61E}"/>
              </a:ext>
            </a:extLst>
          </p:cNvPr>
          <p:cNvSpPr txBox="1"/>
          <p:nvPr/>
        </p:nvSpPr>
        <p:spPr>
          <a:xfrm>
            <a:off x="6375080" y="3485821"/>
            <a:ext cx="1118825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25 %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1B754D-63EF-4CA4-8373-C172A1C0B351}"/>
              </a:ext>
            </a:extLst>
          </p:cNvPr>
          <p:cNvSpPr txBox="1"/>
          <p:nvPr/>
        </p:nvSpPr>
        <p:spPr>
          <a:xfrm>
            <a:off x="7726102" y="2944877"/>
            <a:ext cx="1204192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15 %</a:t>
            </a:r>
            <a:r>
              <a:rPr lang="de-DE" sz="2399" b="1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 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BD9F71-EE1B-4B02-8BC6-8B8553C25210}"/>
              </a:ext>
            </a:extLst>
          </p:cNvPr>
          <p:cNvSpPr txBox="1"/>
          <p:nvPr/>
        </p:nvSpPr>
        <p:spPr>
          <a:xfrm>
            <a:off x="7823958" y="3465645"/>
            <a:ext cx="1118825" cy="42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spcBef>
                <a:spcPts val="0"/>
              </a:spcBef>
              <a:defRPr/>
            </a:pPr>
            <a:r>
              <a:rPr lang="de-DE" sz="2399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25 %</a:t>
            </a:r>
            <a:endParaRPr lang="de-DE" sz="2399" b="1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3C4A90-A498-4676-A257-EEFCE15CE6AB}"/>
              </a:ext>
            </a:extLst>
          </p:cNvPr>
          <p:cNvSpPr txBox="1"/>
          <p:nvPr/>
        </p:nvSpPr>
        <p:spPr>
          <a:xfrm>
            <a:off x="3563338" y="2248844"/>
            <a:ext cx="1218707" cy="83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19">
              <a:defRPr/>
            </a:pPr>
            <a:endParaRPr lang="de-DE" sz="799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  <a:p>
            <a:pPr algn="ctr" defTabSz="914019">
              <a:defRPr/>
            </a:pPr>
            <a:endParaRPr lang="de-DE" sz="799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  <a:p>
            <a:pPr algn="ctr" defTabSz="914019">
              <a:defRPr/>
            </a:pPr>
            <a:r>
              <a:rPr lang="de-DE" sz="799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             ( bis 9)</a:t>
            </a:r>
          </a:p>
          <a:p>
            <a:pPr algn="ctr" defTabSz="914019">
              <a:defRPr/>
            </a:pPr>
            <a:r>
              <a:rPr lang="de-DE" sz="799" b="1" dirty="0">
                <a:latin typeface="Arial"/>
                <a:cs typeface="Arial"/>
              </a:rPr>
              <a:t>Kleinst- unternehmen</a:t>
            </a:r>
          </a:p>
          <a:p>
            <a:pPr algn="ctr" defTabSz="914019">
              <a:defRPr/>
            </a:pPr>
            <a:endParaRPr lang="de-DE" sz="799" i="1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0482AD-0F83-4D4E-8741-EE611A51E67F}"/>
              </a:ext>
            </a:extLst>
          </p:cNvPr>
          <p:cNvSpPr txBox="1"/>
          <p:nvPr/>
        </p:nvSpPr>
        <p:spPr>
          <a:xfrm>
            <a:off x="6324837" y="2354093"/>
            <a:ext cx="1218707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19">
              <a:defRPr/>
            </a:pPr>
            <a:endParaRPr lang="de-DE" sz="799" b="1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  <a:p>
            <a:pPr algn="ctr" defTabSz="914019">
              <a:defRPr/>
            </a:pPr>
            <a:r>
              <a:rPr lang="de-DE" sz="799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                   (&gt; 249)</a:t>
            </a:r>
          </a:p>
          <a:p>
            <a:pPr algn="ctr" defTabSz="914019">
              <a:defRPr/>
            </a:pPr>
            <a:r>
              <a:rPr lang="de-DE" sz="799" b="1" dirty="0">
                <a:latin typeface="Arial"/>
                <a:cs typeface="Arial"/>
              </a:rPr>
              <a:t>Größere Unternehmen</a:t>
            </a:r>
          </a:p>
          <a:p>
            <a:pPr algn="ctr" defTabSz="914019">
              <a:defRPr/>
            </a:pPr>
            <a:r>
              <a:rPr lang="de-DE" sz="799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</a:t>
            </a:r>
            <a:endParaRPr lang="de-DE" sz="799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3BE25E0-A233-4668-9B1F-9CD1F45C18A7}"/>
              </a:ext>
            </a:extLst>
          </p:cNvPr>
          <p:cNvSpPr txBox="1"/>
          <p:nvPr/>
        </p:nvSpPr>
        <p:spPr>
          <a:xfrm>
            <a:off x="7791410" y="2290610"/>
            <a:ext cx="120966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19">
              <a:defRPr/>
            </a:pPr>
            <a:r>
              <a:rPr lang="de-DE" sz="14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     	</a:t>
            </a:r>
            <a:r>
              <a:rPr lang="de-DE" sz="799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                                       (&gt;2.499)</a:t>
            </a:r>
          </a:p>
          <a:p>
            <a:pPr algn="ctr" defTabSz="914019">
              <a:defRPr/>
            </a:pPr>
            <a:r>
              <a:rPr lang="de-DE" sz="799" b="1" dirty="0">
                <a:latin typeface="Arial"/>
                <a:cs typeface="Arial"/>
              </a:rPr>
              <a:t>Große Unternehmen</a:t>
            </a:r>
          </a:p>
          <a:p>
            <a:pPr algn="ctr" defTabSz="914019">
              <a:defRPr/>
            </a:pPr>
            <a:r>
              <a:rPr lang="de-DE" sz="799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</a:t>
            </a:r>
            <a:endParaRPr lang="de-DE" sz="799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B9DE10B-8033-483C-89E2-56E70137C0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68" y="2511582"/>
            <a:ext cx="64673" cy="1293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3B2EA4F-6C3B-4A88-A68A-9963728B36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8992" y="2528486"/>
            <a:ext cx="64673" cy="1293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95C408F-52FA-4FAB-9A65-5D6A504392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0" y="2528486"/>
            <a:ext cx="64673" cy="1293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CB62536-E082-47A1-AA15-F294CC32D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2634" y="2525606"/>
            <a:ext cx="64673" cy="12934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C261875-B227-4619-B894-1E9EC7EF82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61" y="2525606"/>
            <a:ext cx="64673" cy="1293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84C0858-8231-4AE7-BBA2-FEE79AED02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5525" y="2528486"/>
            <a:ext cx="64673" cy="12934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77D5D3A-6ADC-4373-9E3C-B58B42B7B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1" y="2528486"/>
            <a:ext cx="64673" cy="1293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A7362F2-A2D2-4EF1-9EF8-4EC6419659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9166" y="2525606"/>
            <a:ext cx="64673" cy="1293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B7ABACE-2A69-43D2-B020-C89871950A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93" y="2525606"/>
            <a:ext cx="64673" cy="12934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D9DA8E3-A156-4689-9EB8-4569FB9DBD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961" y="2528486"/>
            <a:ext cx="64673" cy="12934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7E0CAC9-A9C9-41C2-BC20-AF9F2B92D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89" y="2528486"/>
            <a:ext cx="64673" cy="129344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139FDEB-2C52-4F21-A1DA-EE4B034EB95D}"/>
              </a:ext>
            </a:extLst>
          </p:cNvPr>
          <p:cNvSpPr/>
          <p:nvPr/>
        </p:nvSpPr>
        <p:spPr>
          <a:xfrm>
            <a:off x="2395009" y="2312376"/>
            <a:ext cx="525061" cy="37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19">
              <a:defRPr/>
            </a:pPr>
            <a:r>
              <a:rPr lang="de-DE" sz="1807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de-DE" sz="1406" i="1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2075EE4-8CDF-4B73-AAD2-55063DA4D095}"/>
              </a:ext>
            </a:extLst>
          </p:cNvPr>
          <p:cNvSpPr txBox="1"/>
          <p:nvPr/>
        </p:nvSpPr>
        <p:spPr>
          <a:xfrm>
            <a:off x="4972774" y="2362351"/>
            <a:ext cx="1218707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19">
              <a:defRPr/>
            </a:pPr>
            <a:endParaRPr lang="de-DE" sz="799" b="1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  <a:p>
            <a:pPr algn="ctr" defTabSz="914019">
              <a:defRPr/>
            </a:pPr>
            <a:r>
              <a:rPr lang="de-DE" sz="799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         (bis 249)</a:t>
            </a:r>
          </a:p>
          <a:p>
            <a:pPr algn="ctr" defTabSz="914019">
              <a:defRPr/>
            </a:pPr>
            <a:r>
              <a:rPr lang="de-DE" sz="799" b="1" dirty="0">
                <a:latin typeface="Arial"/>
                <a:cs typeface="Arial"/>
              </a:rPr>
              <a:t>Kleine und mittlere Unternehmen</a:t>
            </a:r>
          </a:p>
          <a:p>
            <a:pPr algn="ctr" defTabSz="914019">
              <a:defRPr/>
            </a:pPr>
            <a:r>
              <a:rPr lang="de-DE" sz="799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  </a:t>
            </a:r>
            <a:endParaRPr lang="de-DE" sz="799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D8A6A9F-B298-451D-8D74-E7EADA11A200}"/>
              </a:ext>
            </a:extLst>
          </p:cNvPr>
          <p:cNvSpPr txBox="1"/>
          <p:nvPr/>
        </p:nvSpPr>
        <p:spPr>
          <a:xfrm>
            <a:off x="2366648" y="2988949"/>
            <a:ext cx="124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19">
              <a:defRPr/>
            </a:pPr>
            <a:r>
              <a:rPr lang="de-DE" sz="900" b="1" dirty="0">
                <a:solidFill>
                  <a:srgbClr val="000000"/>
                </a:solidFill>
                <a:latin typeface="Arial"/>
                <a:cs typeface="Arial"/>
              </a:rPr>
              <a:t>Weiterbildungs- kosten </a:t>
            </a:r>
          </a:p>
          <a:p>
            <a:pPr defTabSz="914019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  <a:cs typeface="Arial"/>
              </a:rPr>
              <a:t>(bis zu …) </a:t>
            </a:r>
            <a:r>
              <a:rPr lang="de-DE" sz="9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de-DE" sz="900" b="1" baseline="30000" dirty="0">
                <a:solidFill>
                  <a:srgbClr val="FF0000"/>
                </a:solidFill>
                <a:cs typeface="Arial"/>
              </a:rPr>
              <a:t>2  </a:t>
            </a:r>
            <a:r>
              <a:rPr lang="de-DE" sz="9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de-DE" sz="900" b="1" baseline="30000" dirty="0">
                <a:solidFill>
                  <a:srgbClr val="FF0000"/>
                </a:solidFill>
                <a:cs typeface="Arial"/>
              </a:rPr>
              <a:t>3</a:t>
            </a:r>
            <a:endParaRPr lang="de-DE" sz="900" i="1" baseline="30000" dirty="0">
              <a:solidFill>
                <a:srgbClr val="FF0000"/>
              </a:solidFill>
              <a:cs typeface="Arial"/>
            </a:endParaRPr>
          </a:p>
          <a:p>
            <a:pPr defTabSz="914019">
              <a:defRPr/>
            </a:pPr>
            <a:endParaRPr lang="de-DE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A03BF02-EB24-45DE-8F50-DF9E425D716E}"/>
              </a:ext>
            </a:extLst>
          </p:cNvPr>
          <p:cNvSpPr txBox="1"/>
          <p:nvPr/>
        </p:nvSpPr>
        <p:spPr>
          <a:xfrm>
            <a:off x="2345881" y="3469139"/>
            <a:ext cx="13249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19">
              <a:defRPr/>
            </a:pPr>
            <a:r>
              <a:rPr lang="de-DE" sz="900" b="1" dirty="0">
                <a:solidFill>
                  <a:srgbClr val="000000"/>
                </a:solidFill>
                <a:latin typeface="Arial"/>
                <a:cs typeface="Arial"/>
              </a:rPr>
              <a:t>Arbeitsentgelt-zuschuss </a:t>
            </a:r>
            <a:r>
              <a:rPr lang="de-DE" sz="900" dirty="0">
                <a:solidFill>
                  <a:srgbClr val="000000"/>
                </a:solidFill>
                <a:latin typeface="Arial"/>
                <a:cs typeface="Arial"/>
              </a:rPr>
              <a:t>während der Weiterbildung </a:t>
            </a:r>
          </a:p>
          <a:p>
            <a:pPr defTabSz="914019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  <a:cs typeface="Arial"/>
              </a:rPr>
              <a:t>(bis zu …) </a:t>
            </a:r>
            <a:r>
              <a:rPr lang="de-DE" sz="9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de-DE" sz="900" b="1" baseline="30000" dirty="0">
                <a:solidFill>
                  <a:srgbClr val="FF0000"/>
                </a:solidFill>
                <a:cs typeface="Arial"/>
              </a:rPr>
              <a:t>2  </a:t>
            </a:r>
            <a:r>
              <a:rPr lang="de-DE" sz="900" b="1" dirty="0">
                <a:solidFill>
                  <a:srgbClr val="FF0000"/>
                </a:solidFill>
                <a:cs typeface="Arial"/>
              </a:rPr>
              <a:t>*</a:t>
            </a:r>
            <a:r>
              <a:rPr lang="de-DE" sz="900" b="1" baseline="30000" dirty="0">
                <a:solidFill>
                  <a:srgbClr val="FF0000"/>
                </a:solidFill>
                <a:cs typeface="Arial"/>
              </a:rPr>
              <a:t>3</a:t>
            </a:r>
            <a:endParaRPr lang="de-DE" sz="900" i="1" baseline="30000" dirty="0">
              <a:solidFill>
                <a:srgbClr val="FF0000"/>
              </a:solidFill>
              <a:cs typeface="Arial"/>
            </a:endParaRPr>
          </a:p>
          <a:p>
            <a:pPr defTabSz="914019">
              <a:defRPr/>
            </a:pPr>
            <a:endParaRPr lang="de-DE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Abgerundetes Rechteck 3">
            <a:extLst>
              <a:ext uri="{FF2B5EF4-FFF2-40B4-BE49-F238E27FC236}">
                <a16:creationId xmlns:a16="http://schemas.microsoft.com/office/drawing/2014/main" id="{856C1C7F-B086-4D70-B0BB-A20B26D38E2C}"/>
              </a:ext>
            </a:extLst>
          </p:cNvPr>
          <p:cNvSpPr/>
          <p:nvPr/>
        </p:nvSpPr>
        <p:spPr>
          <a:xfrm>
            <a:off x="3494244" y="2918343"/>
            <a:ext cx="1354562" cy="111489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Abgerundetes Rechteck 55">
            <a:extLst>
              <a:ext uri="{FF2B5EF4-FFF2-40B4-BE49-F238E27FC236}">
                <a16:creationId xmlns:a16="http://schemas.microsoft.com/office/drawing/2014/main" id="{66BB7447-1455-4DC0-9CE2-9FDE2825E614}"/>
              </a:ext>
            </a:extLst>
          </p:cNvPr>
          <p:cNvSpPr/>
          <p:nvPr/>
        </p:nvSpPr>
        <p:spPr>
          <a:xfrm>
            <a:off x="4888616" y="2911631"/>
            <a:ext cx="1354562" cy="112160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56">
            <a:extLst>
              <a:ext uri="{FF2B5EF4-FFF2-40B4-BE49-F238E27FC236}">
                <a16:creationId xmlns:a16="http://schemas.microsoft.com/office/drawing/2014/main" id="{BBEF960E-081A-4E91-9339-2B1E47908471}"/>
              </a:ext>
            </a:extLst>
          </p:cNvPr>
          <p:cNvSpPr/>
          <p:nvPr/>
        </p:nvSpPr>
        <p:spPr>
          <a:xfrm>
            <a:off x="6286962" y="2911631"/>
            <a:ext cx="1354562" cy="112160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Abgerundetes Rechteck 57">
            <a:extLst>
              <a:ext uri="{FF2B5EF4-FFF2-40B4-BE49-F238E27FC236}">
                <a16:creationId xmlns:a16="http://schemas.microsoft.com/office/drawing/2014/main" id="{F5603DA9-6AC5-4716-B8B3-F6A8266C1CD3}"/>
              </a:ext>
            </a:extLst>
          </p:cNvPr>
          <p:cNvSpPr/>
          <p:nvPr/>
        </p:nvSpPr>
        <p:spPr>
          <a:xfrm>
            <a:off x="7687959" y="2911631"/>
            <a:ext cx="1354562" cy="112160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85988BC3-CDC8-48BA-931D-C8AF91415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6601" y="2523032"/>
            <a:ext cx="64673" cy="12934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A27D2592-8A77-4097-95A5-DD8A22396C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27" y="2523032"/>
            <a:ext cx="64673" cy="12934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C6E806C-29BA-4F34-87B1-5D2C62D479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0242" y="2520152"/>
            <a:ext cx="64673" cy="12934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9B38AEB-FB4E-4E9E-BD0A-88EE9A86D7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69" y="2520152"/>
            <a:ext cx="64673" cy="12934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E4D6DC6-955E-48AC-A06C-98A3187828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6037" y="2523032"/>
            <a:ext cx="64673" cy="1293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99BF52D-0FC2-440D-8189-14F6D1741B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5" y="2523032"/>
            <a:ext cx="64673" cy="1293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52211A3-29FD-47F4-A68B-3EC0573F84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1623" y="2525912"/>
            <a:ext cx="64673" cy="12934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0F215DE-C684-4AA0-87C5-EB8BCE52B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49" y="2525912"/>
            <a:ext cx="64673" cy="12934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38E9CE7C-33C4-4361-A8F7-169C8663F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5264" y="2523032"/>
            <a:ext cx="64673" cy="12934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2A920541-0300-4F2F-98C1-31F8E86BAE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91" y="2523032"/>
            <a:ext cx="64673" cy="129344"/>
          </a:xfrm>
          <a:prstGeom prst="rect">
            <a:avLst/>
          </a:prstGeom>
        </p:spPr>
      </p:pic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8D2DBDFC-B63F-4085-97FA-23C6C40D5311}"/>
              </a:ext>
            </a:extLst>
          </p:cNvPr>
          <p:cNvCxnSpPr/>
          <p:nvPr/>
        </p:nvCxnSpPr>
        <p:spPr>
          <a:xfrm>
            <a:off x="2288032" y="1018918"/>
            <a:ext cx="0" cy="3798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25666051-5C8F-424F-AAA7-21E0A733C5AF}"/>
              </a:ext>
            </a:extLst>
          </p:cNvPr>
          <p:cNvSpPr/>
          <p:nvPr/>
        </p:nvSpPr>
        <p:spPr>
          <a:xfrm>
            <a:off x="2451810" y="110391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§82 SGB III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DD1AE88-2EE7-47E9-B850-6ADC360BDC6A}"/>
              </a:ext>
            </a:extLst>
          </p:cNvPr>
          <p:cNvSpPr txBox="1"/>
          <p:nvPr/>
        </p:nvSpPr>
        <p:spPr>
          <a:xfrm>
            <a:off x="294360" y="1473248"/>
            <a:ext cx="1813061" cy="324259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019">
              <a:lnSpc>
                <a:spcPct val="100000"/>
              </a:lnSpc>
              <a:spcBef>
                <a:spcPts val="0"/>
              </a:spcBef>
              <a:defRPr/>
            </a:pPr>
            <a:endParaRPr lang="de-DE" sz="799" b="1" dirty="0">
              <a:solidFill>
                <a:srgbClr val="000000"/>
              </a:solidFill>
            </a:endParaRPr>
          </a:p>
          <a:p>
            <a:pPr algn="ctr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100" b="1" u="sng" dirty="0">
                <a:solidFill>
                  <a:srgbClr val="000000">
                    <a:lumMod val="50000"/>
                    <a:lumOff val="50000"/>
                  </a:srgbClr>
                </a:solidFill>
              </a:rPr>
              <a:t>BERUFSABSCHLUSS</a:t>
            </a:r>
          </a:p>
          <a:p>
            <a:pPr algn="ctr" defTabSz="914019">
              <a:lnSpc>
                <a:spcPct val="100000"/>
              </a:lnSpc>
              <a:spcBef>
                <a:spcPts val="0"/>
              </a:spcBef>
              <a:defRPr/>
            </a:pPr>
            <a:endParaRPr lang="de-DE" sz="11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1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Bei allen </a:t>
            </a:r>
          </a:p>
          <a:p>
            <a:pPr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1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abschlussorientierten Weiterbildungen:</a:t>
            </a: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endParaRPr lang="de-DE" sz="1200" b="1" dirty="0">
              <a:solidFill>
                <a:srgbClr val="000000">
                  <a:lumMod val="50000"/>
                  <a:lumOff val="50000"/>
                </a:srgbClr>
              </a:solidFill>
              <a:sym typeface="Wingdings" panose="05000000000000000000" pitchFamily="2" charset="2"/>
            </a:endParaRP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00" b="1" dirty="0">
                <a:solidFill>
                  <a:srgbClr val="000000">
                    <a:lumMod val="50000"/>
                    <a:lumOff val="50000"/>
                  </a:srgbClr>
                </a:solidFill>
                <a:sym typeface="Wingdings" panose="05000000000000000000" pitchFamily="2" charset="2"/>
              </a:rPr>
              <a:t>Weiterbildungs-kosten     </a:t>
            </a: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00" b="1" dirty="0">
                <a:solidFill>
                  <a:srgbClr val="E2001A"/>
                </a:solidFill>
                <a:sym typeface="Wingdings" panose="05000000000000000000" pitchFamily="2" charset="2"/>
              </a:rPr>
              <a:t>immer zu 100 %</a:t>
            </a:r>
          </a:p>
          <a:p>
            <a:pPr marL="185661" indent="-185661" defTabSz="91401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200" b="1" dirty="0">
              <a:solidFill>
                <a:srgbClr val="000000"/>
              </a:solidFill>
            </a:endParaRP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Arbeitsentgelt-zuschuss   </a:t>
            </a: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00" b="1" dirty="0">
                <a:solidFill>
                  <a:srgbClr val="E2001A"/>
                </a:solidFill>
              </a:rPr>
              <a:t>bis zu 100 %</a:t>
            </a: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endParaRPr lang="de-DE" sz="1200" b="1" dirty="0">
              <a:solidFill>
                <a:srgbClr val="E2001A"/>
              </a:solidFill>
            </a:endParaRPr>
          </a:p>
          <a:p>
            <a:pPr marL="171377" defTabSz="914019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Weiterbildungs-prämie   </a:t>
            </a:r>
            <a:r>
              <a:rPr lang="de-DE" sz="1200" b="1" dirty="0">
                <a:solidFill>
                  <a:srgbClr val="E2001A"/>
                </a:solidFill>
              </a:rPr>
              <a:t>          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0DF492B-5C57-46C2-A247-B5C61459C444}"/>
              </a:ext>
            </a:extLst>
          </p:cNvPr>
          <p:cNvSpPr/>
          <p:nvPr/>
        </p:nvSpPr>
        <p:spPr>
          <a:xfrm>
            <a:off x="3591727" y="4238091"/>
            <a:ext cx="42322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038" indent="-357038" defTabSz="914019"/>
            <a:r>
              <a:rPr lang="de-DE" sz="900" dirty="0">
                <a:solidFill>
                  <a:srgbClr val="000000"/>
                </a:solidFill>
              </a:rPr>
              <a:t>*1   	bis zu 100 % bei Beschäftigten ab 45 Jahre oder Schwerbehinderten</a:t>
            </a:r>
          </a:p>
          <a:p>
            <a:pPr marL="171377" indent="-357038" defTabSz="914019">
              <a:defRPr/>
            </a:pPr>
            <a:r>
              <a:rPr lang="de-DE" sz="900" b="1" dirty="0">
                <a:solidFill>
                  <a:srgbClr val="E2001A"/>
                </a:solidFill>
              </a:rPr>
              <a:t>*2       + 5% bei Qualifizierungsvereinbarungen der Sozialpartner</a:t>
            </a:r>
          </a:p>
          <a:p>
            <a:pPr marL="171377" indent="-357038" defTabSz="914019">
              <a:defRPr/>
            </a:pPr>
            <a:r>
              <a:rPr lang="de-DE" sz="900" b="1" dirty="0">
                <a:solidFill>
                  <a:srgbClr val="E2001A"/>
                </a:solidFill>
              </a:rPr>
              <a:t>*3       +10% bei erhöhtem Weiterbildungsbedarf in Ihrem Betrieb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3D1B0BF-375E-4312-A906-F7659E52A989}"/>
              </a:ext>
            </a:extLst>
          </p:cNvPr>
          <p:cNvSpPr/>
          <p:nvPr/>
        </p:nvSpPr>
        <p:spPr>
          <a:xfrm>
            <a:off x="493485" y="110391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§81 SGB III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85FF03A-D789-4212-8B48-2A590159EE43}"/>
              </a:ext>
            </a:extLst>
          </p:cNvPr>
          <p:cNvSpPr/>
          <p:nvPr/>
        </p:nvSpPr>
        <p:spPr>
          <a:xfrm>
            <a:off x="2264844" y="1682369"/>
            <a:ext cx="18828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19">
              <a:defRPr/>
            </a:pPr>
            <a:r>
              <a:rPr lang="de-DE" sz="1100" b="1" u="sng" dirty="0">
                <a:solidFill>
                  <a:srgbClr val="000000">
                    <a:lumMod val="50000"/>
                    <a:lumOff val="50000"/>
                  </a:srgbClr>
                </a:solidFill>
              </a:rPr>
              <a:t>ANPASSUNGS-</a:t>
            </a:r>
            <a:br>
              <a:rPr lang="de-DE" sz="1100" b="1" u="sng" dirty="0">
                <a:solidFill>
                  <a:srgbClr val="000000">
                    <a:lumMod val="50000"/>
                    <a:lumOff val="50000"/>
                  </a:srgbClr>
                </a:solidFill>
              </a:rPr>
            </a:br>
            <a:r>
              <a:rPr lang="de-DE" sz="1100" b="1" u="sng" dirty="0">
                <a:solidFill>
                  <a:srgbClr val="000000">
                    <a:lumMod val="50000"/>
                    <a:lumOff val="50000"/>
                  </a:srgbClr>
                </a:solidFill>
              </a:rPr>
              <a:t>QUALIFIZIERUNG:</a:t>
            </a:r>
          </a:p>
          <a:p>
            <a:pPr defTabSz="914019">
              <a:defRPr/>
            </a:pPr>
            <a:endParaRPr lang="de-DE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defTabSz="914019">
              <a:defRPr/>
            </a:pPr>
            <a:r>
              <a:rPr lang="de-DE" sz="11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Zuschusshöhe hängt</a:t>
            </a:r>
            <a:br>
              <a:rPr lang="de-DE" sz="1100" b="1" dirty="0">
                <a:solidFill>
                  <a:srgbClr val="000000">
                    <a:lumMod val="50000"/>
                    <a:lumOff val="50000"/>
                  </a:srgbClr>
                </a:solidFill>
              </a:rPr>
            </a:br>
            <a:r>
              <a:rPr lang="de-DE" sz="11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von Betriebsgröße ab:</a:t>
            </a:r>
          </a:p>
        </p:txBody>
      </p:sp>
    </p:spTree>
    <p:extLst>
      <p:ext uri="{BB962C8B-B14F-4D97-AF65-F5344CB8AC3E}">
        <p14:creationId xmlns:p14="http://schemas.microsoft.com/office/powerpoint/2010/main" val="301563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0862A-4FAB-457D-A3D8-A559C4C3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4" y="246234"/>
            <a:ext cx="8229600" cy="37035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Kursnet der BA zur Weiterbildungssuche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1F01DD-CFD8-45CF-AABB-2298091C2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816403">
              <a:defRPr/>
            </a:pPr>
            <a:r>
              <a:rPr lang="de-DE" sz="672" dirty="0">
                <a:solidFill>
                  <a:srgbClr val="000000"/>
                </a:solidFill>
                <a:latin typeface="Arial"/>
                <a:cs typeface="+mn-cs"/>
              </a:rPr>
              <a:t>Seite </a:t>
            </a:r>
            <a:fld id="{A8946A1F-0169-4AB6-AEFC-44545780F863}" type="slidenum">
              <a:rPr lang="de-DE" sz="672">
                <a:solidFill>
                  <a:srgbClr val="000000"/>
                </a:solidFill>
                <a:latin typeface="Arial"/>
                <a:cs typeface="+mn-cs"/>
              </a:rPr>
              <a:pPr defTabSz="816403">
                <a:defRPr/>
              </a:pPr>
              <a:t>8</a:t>
            </a:fld>
            <a:endParaRPr lang="de-DE" sz="672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5F43FD-066B-4AB8-A9B3-731C5826998B}"/>
              </a:ext>
            </a:extLst>
          </p:cNvPr>
          <p:cNvSpPr txBox="1"/>
          <p:nvPr/>
        </p:nvSpPr>
        <p:spPr>
          <a:xfrm>
            <a:off x="411665" y="1153854"/>
            <a:ext cx="81723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www.arbeitsagentur.de/kursnet</a:t>
            </a:r>
            <a:endParaRPr lang="de-DE" dirty="0"/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>
              <a:hlinkClick r:id="rId3"/>
            </a:endParaRP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21BE52-D3BC-4017-8175-AD89D38E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854" y="1132109"/>
            <a:ext cx="3911432" cy="97974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5D405F-29BD-479F-B0B1-B12277E72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04" y="2248260"/>
            <a:ext cx="2678052" cy="22783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F2EBC6-63F1-4C71-8335-3E6B347ED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856" y="2379080"/>
            <a:ext cx="2778765" cy="21685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108858-79F6-4AEA-884B-EBA2FCE77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293" y="2229113"/>
            <a:ext cx="2768661" cy="2316635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8D67D9-B322-4519-9372-29378809402B}"/>
              </a:ext>
            </a:extLst>
          </p:cNvPr>
          <p:cNvCxnSpPr/>
          <p:nvPr/>
        </p:nvCxnSpPr>
        <p:spPr>
          <a:xfrm>
            <a:off x="5894962" y="2248260"/>
            <a:ext cx="0" cy="249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0862A-4FAB-457D-A3D8-A559C4C3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4" y="246234"/>
            <a:ext cx="8229600" cy="37035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Kursnet der BA zur Weiterbildungssuche</a:t>
            </a:r>
            <a:endParaRPr lang="de-DE" i="1" dirty="0">
              <a:solidFill>
                <a:srgbClr val="00B05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1F01DD-CFD8-45CF-AABB-2298091C2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816403">
              <a:defRPr/>
            </a:pPr>
            <a:r>
              <a:rPr lang="de-DE" sz="672" dirty="0">
                <a:solidFill>
                  <a:srgbClr val="000000"/>
                </a:solidFill>
                <a:latin typeface="Arial"/>
                <a:cs typeface="+mn-cs"/>
              </a:rPr>
              <a:t>Seite </a:t>
            </a:r>
            <a:fld id="{A8946A1F-0169-4AB6-AEFC-44545780F863}" type="slidenum">
              <a:rPr lang="de-DE" sz="672">
                <a:solidFill>
                  <a:srgbClr val="000000"/>
                </a:solidFill>
                <a:latin typeface="Arial"/>
                <a:cs typeface="+mn-cs"/>
              </a:rPr>
              <a:pPr defTabSz="816403">
                <a:defRPr/>
              </a:pPr>
              <a:t>9</a:t>
            </a:fld>
            <a:endParaRPr lang="de-DE" sz="672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5F43FD-066B-4AB8-A9B3-731C5826998B}"/>
              </a:ext>
            </a:extLst>
          </p:cNvPr>
          <p:cNvSpPr txBox="1"/>
          <p:nvPr/>
        </p:nvSpPr>
        <p:spPr>
          <a:xfrm>
            <a:off x="396409" y="1196199"/>
            <a:ext cx="85154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www.arbeitsagentur.de/weiterbildungssuche</a:t>
            </a:r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14ECA4-C98A-40A6-8439-8CEF5251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17" y="1066834"/>
            <a:ext cx="3768938" cy="7105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9BBADB-584C-4188-871F-59FBC3D8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73" y="1928178"/>
            <a:ext cx="8505825" cy="790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71CA25-FE2D-4FFA-8EE8-814DDFDA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460" y="3311303"/>
            <a:ext cx="2661029" cy="10984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0E7FB0-0B54-4F49-8874-434F63F52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8" y="3078569"/>
            <a:ext cx="2048174" cy="156391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225055C-C567-4A6C-B1B5-1DA969260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6191" y="3427734"/>
            <a:ext cx="2892763" cy="9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4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okN7wJ_6E.gxJJcIdV0KA"/>
</p:tagLst>
</file>

<file path=ppt/theme/theme1.xml><?xml version="1.0" encoding="utf-8"?>
<a:theme xmlns:a="http://schemas.openxmlformats.org/drawingml/2006/main" name="Standard">
  <a:themeElements>
    <a:clrScheme name="Benutzerdefiniert 2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4FEE"/>
      </a:hlink>
      <a:folHlink>
        <a:srgbClr val="595959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Bildschirmpräsentation (16:9)</PresentationFormat>
  <Paragraphs>185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Unicode MS</vt:lpstr>
      <vt:lpstr>Calibri</vt:lpstr>
      <vt:lpstr>Wingdings</vt:lpstr>
      <vt:lpstr>Standard</vt:lpstr>
      <vt:lpstr>Weiterbildungsförderung für Beschäftigte    Mit einer vorausschauenden Personalentwicklung den zukünftigen Herausforderungen begegnen </vt:lpstr>
      <vt:lpstr>Weiterbildungsförderung für Beschäftigte (WfB)</vt:lpstr>
      <vt:lpstr>Qualifizierungen und Weiterbildungsmöglichkeiten</vt:lpstr>
      <vt:lpstr>Abschlussorientierte Qualifizierung §81 SGB III  </vt:lpstr>
      <vt:lpstr>Qualifizierung sonstiger Beschäftigter §82 SGB III </vt:lpstr>
      <vt:lpstr>Praxisbeispiele: Derzeit stark gefragte Förderungen</vt:lpstr>
      <vt:lpstr>Je kleiner der Betrieb, desto höher die Förderung Maximale Zuschusshöhen nach Betriebsgrößen </vt:lpstr>
      <vt:lpstr>Kursnet der BA zur Weiterbildungssuche  </vt:lpstr>
      <vt:lpstr>Kursnet der BA zur Weiterbildungssuche</vt:lpstr>
      <vt:lpstr>Förderung von Beschäftigten            </vt:lpstr>
      <vt:lpstr>Sie sind an einer individuellen Beratung interessiert?  Kommen Sie gerne auf uns zu!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Rheindenken</dc:creator>
  <cp:lastModifiedBy>BremerS</cp:lastModifiedBy>
  <cp:revision>1348</cp:revision>
  <cp:lastPrinted>2022-05-18T11:15:13Z</cp:lastPrinted>
  <dcterms:created xsi:type="dcterms:W3CDTF">2019-05-15T15:08:42Z</dcterms:created>
  <dcterms:modified xsi:type="dcterms:W3CDTF">2023-06-16T06:50:58Z</dcterms:modified>
</cp:coreProperties>
</file>